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278" r:id="rId2"/>
    <p:sldId id="259" r:id="rId3"/>
    <p:sldId id="272" r:id="rId4"/>
    <p:sldId id="279" r:id="rId5"/>
    <p:sldId id="262" r:id="rId6"/>
    <p:sldId id="287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636"/>
    <a:srgbClr val="1B2F72"/>
    <a:srgbClr val="BABAC2"/>
    <a:srgbClr val="FFFFFF"/>
    <a:srgbClr val="EB1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08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16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F422E-D74D-46B9-AB01-15178AF3AA17}" type="datetimeFigureOut">
              <a:rPr lang="en-US" smtClean="0"/>
              <a:t>4/3/21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2A856-5844-46C3-8DB5-778B7F0BCB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6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27DB0-F6FF-4338-AD0C-60E32880752F}" type="datetimeFigureOut">
              <a:rPr lang="en-US" smtClean="0"/>
              <a:t>4/3/21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FAD16-93C4-4128-912C-A06D0861F2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9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0" y="2944018"/>
            <a:ext cx="9144000" cy="1480345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936562"/>
            <a:ext cx="6858000" cy="566530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3207026"/>
            <a:ext cx="9144000" cy="3650975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484468A1-4B87-439B-82EC-C3C09A9F3392}" type="datetimeFigureOut">
              <a:rPr lang="en-US" smtClean="0"/>
              <a:pPr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1FF971EA-3A6D-44E0-AE21-1C9457776B3F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420" y="461960"/>
            <a:ext cx="3729221" cy="15748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830" y="3907772"/>
            <a:ext cx="7772400" cy="1541324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6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1904CE9-FC93-4C19-8291-B3B6C853B97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7602" y="1315687"/>
            <a:ext cx="2992234" cy="39896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37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4136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479430" y="2054353"/>
            <a:ext cx="1735931" cy="2312988"/>
          </a:xfrm>
          <a:prstGeom prst="round2DiagRect">
            <a:avLst/>
          </a:prstGeom>
          <a:solidFill>
            <a:srgbClr val="1B2F72"/>
          </a:solid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3757807" y="2054353"/>
            <a:ext cx="1735931" cy="2312988"/>
          </a:xfrm>
          <a:prstGeom prst="round2DiagRect">
            <a:avLst/>
          </a:prstGeom>
          <a:solidFill>
            <a:srgbClr val="92B636"/>
          </a:solid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5952056" y="2054353"/>
            <a:ext cx="1735931" cy="2312988"/>
          </a:xfrm>
          <a:prstGeom prst="round2DiagRect">
            <a:avLst/>
          </a:prstGeom>
          <a:solidFill>
            <a:srgbClr val="1B2F72"/>
          </a:solid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61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1B2F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8"/>
          </a:xfrm>
          <a:prstGeom prst="rect">
            <a:avLst/>
          </a:prstGeom>
        </p:spPr>
      </p:pic>
      <p:sp>
        <p:nvSpPr>
          <p:cNvPr id="6" name="Rectángulo 5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43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07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68A1-4B87-439B-82EC-C3C09A9F3392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71EA-3A6D-44E0-AE21-1C9457776B3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8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1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98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7" name="Rectángulo 6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56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6" name="Rectángulo 5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312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74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74" y="6176963"/>
            <a:ext cx="1275076" cy="53844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 flipV="1">
            <a:off x="-265044" y="6338829"/>
            <a:ext cx="7142922" cy="134288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 userDrawn="1"/>
        </p:nvSpPr>
        <p:spPr>
          <a:xfrm flipV="1">
            <a:off x="0" y="6495757"/>
            <a:ext cx="7142922" cy="134287"/>
          </a:xfrm>
          <a:prstGeom prst="rect">
            <a:avLst/>
          </a:prstGeom>
          <a:solidFill>
            <a:srgbClr val="1B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1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468A1-4B87-439B-82EC-C3C09A9F3392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971EA-3A6D-44E0-AE21-1C9457776B3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1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81" r:id="rId10"/>
    <p:sldLayoutId id="2147483682" r:id="rId11"/>
    <p:sldLayoutId id="2147483685" r:id="rId12"/>
    <p:sldLayoutId id="214748365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18" Type="http://schemas.openxmlformats.org/officeDocument/2006/relationships/image" Target="../media/image23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image" Target="../media/image7.png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68CED160-4CB0-4616-8D18-56DA2DF64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49096"/>
            <a:ext cx="6858000" cy="566530"/>
          </a:xfrm>
        </p:spPr>
        <p:txBody>
          <a:bodyPr/>
          <a:lstStyle/>
          <a:p>
            <a:r>
              <a:rPr lang="es-MX" b="1" i="0" dirty="0">
                <a:solidFill>
                  <a:srgbClr val="92B636"/>
                </a:solidFill>
                <a:effectLst/>
                <a:latin typeface="Open Sans"/>
              </a:rPr>
              <a:t>SEYD/PBH004/2020</a:t>
            </a:r>
            <a:endParaRPr lang="es-MX" dirty="0">
              <a:solidFill>
                <a:srgbClr val="92B636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D56AB3A-17B1-4429-AC13-FD08957DFF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Preparatoria Mixta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D24F4DB-7592-514C-98A3-B59686444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82" y="2025034"/>
            <a:ext cx="8510954" cy="7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posición de imagen 4">
            <a:extLst>
              <a:ext uri="{FF2B5EF4-FFF2-40B4-BE49-F238E27FC236}">
                <a16:creationId xmlns:a16="http://schemas.microsoft.com/office/drawing/2014/main" id="{ECB97CC8-CC33-484D-ACCF-77E9C0DC2E4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3" r="25013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" name="Rectangle 28"/>
          <p:cNvSpPr/>
          <p:nvPr/>
        </p:nvSpPr>
        <p:spPr>
          <a:xfrm>
            <a:off x="4791965" y="2211483"/>
            <a:ext cx="3604573" cy="1996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b="0" i="0" dirty="0">
                <a:solidFill>
                  <a:srgbClr val="002060"/>
                </a:solidFill>
                <a:effectLst/>
                <a:latin typeface="Open Sans"/>
              </a:rPr>
              <a:t>Promover en adultos, desde una perspectiva Ecosistémica, una formación académica interdisciplinaria teórica, metodológica y vivencial, para contribuir al crecimiento integral de su orientación profesional y mejorar su calidad de vida.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6369" y="1580541"/>
            <a:ext cx="373576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500" b="1" dirty="0">
                <a:solidFill>
                  <a:srgbClr val="92B636"/>
                </a:solidFill>
                <a:latin typeface="Open Sans"/>
              </a:rPr>
              <a:t>Objetivo</a:t>
            </a:r>
            <a:r>
              <a:rPr lang="en-US" sz="3500" b="1" dirty="0">
                <a:solidFill>
                  <a:srgbClr val="92B636"/>
                </a:solidFill>
                <a:latin typeface="Open Sans"/>
              </a:rPr>
              <a:t> General</a:t>
            </a:r>
          </a:p>
        </p:txBody>
      </p:sp>
      <p:sp>
        <p:nvSpPr>
          <p:cNvPr id="4" name="Rectangle 3"/>
          <p:cNvSpPr/>
          <p:nvPr/>
        </p:nvSpPr>
        <p:spPr>
          <a:xfrm>
            <a:off x="3079947" y="3766410"/>
            <a:ext cx="1375176" cy="16294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Google Shape;10187;p66">
            <a:extLst>
              <a:ext uri="{FF2B5EF4-FFF2-40B4-BE49-F238E27FC236}">
                <a16:creationId xmlns:a16="http://schemas.microsoft.com/office/drawing/2014/main" id="{D5C263ED-8231-4C2B-930A-E50A77FB0012}"/>
              </a:ext>
            </a:extLst>
          </p:cNvPr>
          <p:cNvSpPr/>
          <p:nvPr/>
        </p:nvSpPr>
        <p:spPr>
          <a:xfrm>
            <a:off x="3187306" y="4000890"/>
            <a:ext cx="1160458" cy="1160458"/>
          </a:xfrm>
          <a:custGeom>
            <a:avLst/>
            <a:gdLst/>
            <a:ahLst/>
            <a:cxnLst/>
            <a:rect l="l" t="t" r="r" b="b"/>
            <a:pathLst>
              <a:path w="11693" h="11693" extrusionOk="0">
                <a:moveTo>
                  <a:pt x="10252" y="584"/>
                </a:moveTo>
                <a:lnTo>
                  <a:pt x="10252" y="1263"/>
                </a:lnTo>
                <a:cubicBezTo>
                  <a:pt x="10252" y="1358"/>
                  <a:pt x="10323" y="1429"/>
                  <a:pt x="10406" y="1429"/>
                </a:cubicBezTo>
                <a:lnTo>
                  <a:pt x="11097" y="1429"/>
                </a:lnTo>
                <a:lnTo>
                  <a:pt x="9609" y="2918"/>
                </a:lnTo>
                <a:lnTo>
                  <a:pt x="9001" y="2918"/>
                </a:lnTo>
                <a:lnTo>
                  <a:pt x="9978" y="1941"/>
                </a:lnTo>
                <a:cubicBezTo>
                  <a:pt x="10037" y="1882"/>
                  <a:pt x="10037" y="1751"/>
                  <a:pt x="9978" y="1691"/>
                </a:cubicBezTo>
                <a:cubicBezTo>
                  <a:pt x="9948" y="1667"/>
                  <a:pt x="9903" y="1656"/>
                  <a:pt x="9859" y="1656"/>
                </a:cubicBezTo>
                <a:cubicBezTo>
                  <a:pt x="9814" y="1656"/>
                  <a:pt x="9769" y="1667"/>
                  <a:pt x="9740" y="1691"/>
                </a:cubicBezTo>
                <a:lnTo>
                  <a:pt x="8763" y="2679"/>
                </a:lnTo>
                <a:lnTo>
                  <a:pt x="8763" y="2072"/>
                </a:lnTo>
                <a:lnTo>
                  <a:pt x="10252" y="584"/>
                </a:lnTo>
                <a:close/>
                <a:moveTo>
                  <a:pt x="4739" y="2537"/>
                </a:moveTo>
                <a:cubicBezTo>
                  <a:pt x="5894" y="2537"/>
                  <a:pt x="6942" y="2977"/>
                  <a:pt x="7739" y="3703"/>
                </a:cubicBezTo>
                <a:lnTo>
                  <a:pt x="4620" y="6811"/>
                </a:lnTo>
                <a:cubicBezTo>
                  <a:pt x="4560" y="6870"/>
                  <a:pt x="4560" y="7001"/>
                  <a:pt x="4620" y="7049"/>
                </a:cubicBezTo>
                <a:cubicBezTo>
                  <a:pt x="4656" y="7085"/>
                  <a:pt x="4703" y="7097"/>
                  <a:pt x="4739" y="7097"/>
                </a:cubicBezTo>
                <a:cubicBezTo>
                  <a:pt x="4787" y="7097"/>
                  <a:pt x="4834" y="7085"/>
                  <a:pt x="4858" y="7049"/>
                </a:cubicBezTo>
                <a:lnTo>
                  <a:pt x="5632" y="6275"/>
                </a:lnTo>
                <a:cubicBezTo>
                  <a:pt x="5775" y="6478"/>
                  <a:pt x="5846" y="6692"/>
                  <a:pt x="5846" y="6930"/>
                </a:cubicBezTo>
                <a:cubicBezTo>
                  <a:pt x="5846" y="7549"/>
                  <a:pt x="5358" y="8037"/>
                  <a:pt x="4739" y="8037"/>
                </a:cubicBezTo>
                <a:cubicBezTo>
                  <a:pt x="4132" y="8037"/>
                  <a:pt x="3644" y="7549"/>
                  <a:pt x="3644" y="6930"/>
                </a:cubicBezTo>
                <a:cubicBezTo>
                  <a:pt x="3644" y="6323"/>
                  <a:pt x="4132" y="5835"/>
                  <a:pt x="4739" y="5835"/>
                </a:cubicBezTo>
                <a:cubicBezTo>
                  <a:pt x="4822" y="5835"/>
                  <a:pt x="4882" y="5835"/>
                  <a:pt x="4953" y="5847"/>
                </a:cubicBezTo>
                <a:cubicBezTo>
                  <a:pt x="4962" y="5848"/>
                  <a:pt x="4970" y="5848"/>
                  <a:pt x="4979" y="5848"/>
                </a:cubicBezTo>
                <a:cubicBezTo>
                  <a:pt x="5055" y="5848"/>
                  <a:pt x="5133" y="5801"/>
                  <a:pt x="5144" y="5716"/>
                </a:cubicBezTo>
                <a:cubicBezTo>
                  <a:pt x="5156" y="5620"/>
                  <a:pt x="5096" y="5537"/>
                  <a:pt x="5013" y="5525"/>
                </a:cubicBezTo>
                <a:cubicBezTo>
                  <a:pt x="4918" y="5513"/>
                  <a:pt x="4834" y="5489"/>
                  <a:pt x="4739" y="5489"/>
                </a:cubicBezTo>
                <a:cubicBezTo>
                  <a:pt x="3941" y="5489"/>
                  <a:pt x="3298" y="6144"/>
                  <a:pt x="3298" y="6942"/>
                </a:cubicBezTo>
                <a:cubicBezTo>
                  <a:pt x="3298" y="7740"/>
                  <a:pt x="3953" y="8383"/>
                  <a:pt x="4739" y="8383"/>
                </a:cubicBezTo>
                <a:cubicBezTo>
                  <a:pt x="5549" y="8383"/>
                  <a:pt x="6192" y="7728"/>
                  <a:pt x="6192" y="6942"/>
                </a:cubicBezTo>
                <a:cubicBezTo>
                  <a:pt x="6192" y="6609"/>
                  <a:pt x="6084" y="6299"/>
                  <a:pt x="5870" y="6049"/>
                </a:cubicBezTo>
                <a:lnTo>
                  <a:pt x="6406" y="5513"/>
                </a:lnTo>
                <a:cubicBezTo>
                  <a:pt x="6751" y="5906"/>
                  <a:pt x="6942" y="6418"/>
                  <a:pt x="6942" y="6942"/>
                </a:cubicBezTo>
                <a:cubicBezTo>
                  <a:pt x="6942" y="8156"/>
                  <a:pt x="5965" y="9133"/>
                  <a:pt x="4739" y="9133"/>
                </a:cubicBezTo>
                <a:cubicBezTo>
                  <a:pt x="3525" y="9133"/>
                  <a:pt x="2536" y="8156"/>
                  <a:pt x="2536" y="6942"/>
                </a:cubicBezTo>
                <a:cubicBezTo>
                  <a:pt x="2536" y="5716"/>
                  <a:pt x="3525" y="4739"/>
                  <a:pt x="4739" y="4739"/>
                </a:cubicBezTo>
                <a:cubicBezTo>
                  <a:pt x="5120" y="4739"/>
                  <a:pt x="5477" y="4823"/>
                  <a:pt x="5787" y="5001"/>
                </a:cubicBezTo>
                <a:cubicBezTo>
                  <a:pt x="5812" y="5016"/>
                  <a:pt x="5840" y="5022"/>
                  <a:pt x="5868" y="5022"/>
                </a:cubicBezTo>
                <a:cubicBezTo>
                  <a:pt x="5930" y="5022"/>
                  <a:pt x="5992" y="4988"/>
                  <a:pt x="6025" y="4930"/>
                </a:cubicBezTo>
                <a:cubicBezTo>
                  <a:pt x="6073" y="4834"/>
                  <a:pt x="6037" y="4739"/>
                  <a:pt x="5953" y="4692"/>
                </a:cubicBezTo>
                <a:cubicBezTo>
                  <a:pt x="5572" y="4501"/>
                  <a:pt x="5156" y="4370"/>
                  <a:pt x="4739" y="4370"/>
                </a:cubicBezTo>
                <a:cubicBezTo>
                  <a:pt x="3346" y="4370"/>
                  <a:pt x="2203" y="5525"/>
                  <a:pt x="2203" y="6918"/>
                </a:cubicBezTo>
                <a:cubicBezTo>
                  <a:pt x="2203" y="8323"/>
                  <a:pt x="3346" y="9466"/>
                  <a:pt x="4739" y="9466"/>
                </a:cubicBezTo>
                <a:cubicBezTo>
                  <a:pt x="6144" y="9466"/>
                  <a:pt x="7287" y="8323"/>
                  <a:pt x="7287" y="6918"/>
                </a:cubicBezTo>
                <a:cubicBezTo>
                  <a:pt x="7287" y="6299"/>
                  <a:pt x="7061" y="5716"/>
                  <a:pt x="6668" y="5239"/>
                </a:cubicBezTo>
                <a:lnTo>
                  <a:pt x="7204" y="4704"/>
                </a:lnTo>
                <a:cubicBezTo>
                  <a:pt x="7751" y="5311"/>
                  <a:pt x="8049" y="6085"/>
                  <a:pt x="8049" y="6918"/>
                </a:cubicBezTo>
                <a:cubicBezTo>
                  <a:pt x="8049" y="8740"/>
                  <a:pt x="6561" y="10228"/>
                  <a:pt x="4739" y="10228"/>
                </a:cubicBezTo>
                <a:cubicBezTo>
                  <a:pt x="2929" y="10228"/>
                  <a:pt x="1441" y="8740"/>
                  <a:pt x="1441" y="6918"/>
                </a:cubicBezTo>
                <a:cubicBezTo>
                  <a:pt x="1441" y="5108"/>
                  <a:pt x="2929" y="3620"/>
                  <a:pt x="4739" y="3620"/>
                </a:cubicBezTo>
                <a:cubicBezTo>
                  <a:pt x="5382" y="3620"/>
                  <a:pt x="5989" y="3799"/>
                  <a:pt x="6525" y="4132"/>
                </a:cubicBezTo>
                <a:cubicBezTo>
                  <a:pt x="6558" y="4151"/>
                  <a:pt x="6594" y="4161"/>
                  <a:pt x="6628" y="4161"/>
                </a:cubicBezTo>
                <a:cubicBezTo>
                  <a:pt x="6679" y="4161"/>
                  <a:pt x="6727" y="4139"/>
                  <a:pt x="6763" y="4096"/>
                </a:cubicBezTo>
                <a:cubicBezTo>
                  <a:pt x="6811" y="4025"/>
                  <a:pt x="6799" y="3918"/>
                  <a:pt x="6727" y="3858"/>
                </a:cubicBezTo>
                <a:cubicBezTo>
                  <a:pt x="6144" y="3477"/>
                  <a:pt x="5453" y="3275"/>
                  <a:pt x="4763" y="3275"/>
                </a:cubicBezTo>
                <a:cubicBezTo>
                  <a:pt x="2751" y="3275"/>
                  <a:pt x="1108" y="4918"/>
                  <a:pt x="1108" y="6918"/>
                </a:cubicBezTo>
                <a:cubicBezTo>
                  <a:pt x="1108" y="8930"/>
                  <a:pt x="2751" y="10573"/>
                  <a:pt x="4763" y="10573"/>
                </a:cubicBezTo>
                <a:cubicBezTo>
                  <a:pt x="6763" y="10573"/>
                  <a:pt x="8406" y="8930"/>
                  <a:pt x="8406" y="6918"/>
                </a:cubicBezTo>
                <a:cubicBezTo>
                  <a:pt x="8406" y="6013"/>
                  <a:pt x="8061" y="5132"/>
                  <a:pt x="7454" y="4465"/>
                </a:cubicBezTo>
                <a:lnTo>
                  <a:pt x="7989" y="3930"/>
                </a:lnTo>
                <a:cubicBezTo>
                  <a:pt x="8704" y="4739"/>
                  <a:pt x="9144" y="5775"/>
                  <a:pt x="9144" y="6942"/>
                </a:cubicBezTo>
                <a:cubicBezTo>
                  <a:pt x="9144" y="9359"/>
                  <a:pt x="7168" y="11347"/>
                  <a:pt x="4739" y="11347"/>
                </a:cubicBezTo>
                <a:cubicBezTo>
                  <a:pt x="2322" y="11347"/>
                  <a:pt x="334" y="9359"/>
                  <a:pt x="334" y="6942"/>
                </a:cubicBezTo>
                <a:cubicBezTo>
                  <a:pt x="334" y="4513"/>
                  <a:pt x="2322" y="2537"/>
                  <a:pt x="4739" y="2537"/>
                </a:cubicBezTo>
                <a:close/>
                <a:moveTo>
                  <a:pt x="10403" y="1"/>
                </a:moveTo>
                <a:cubicBezTo>
                  <a:pt x="10360" y="1"/>
                  <a:pt x="10315" y="16"/>
                  <a:pt x="10275" y="48"/>
                </a:cubicBezTo>
                <a:lnTo>
                  <a:pt x="8466" y="1882"/>
                </a:lnTo>
                <a:cubicBezTo>
                  <a:pt x="8430" y="1906"/>
                  <a:pt x="8418" y="1953"/>
                  <a:pt x="8418" y="1989"/>
                </a:cubicBezTo>
                <a:lnTo>
                  <a:pt x="8418" y="3025"/>
                </a:lnTo>
                <a:lnTo>
                  <a:pt x="7978" y="3465"/>
                </a:lnTo>
                <a:cubicBezTo>
                  <a:pt x="7120" y="2679"/>
                  <a:pt x="5989" y="2203"/>
                  <a:pt x="4739" y="2203"/>
                </a:cubicBezTo>
                <a:cubicBezTo>
                  <a:pt x="2120" y="2203"/>
                  <a:pt x="0" y="4334"/>
                  <a:pt x="0" y="6954"/>
                </a:cubicBezTo>
                <a:cubicBezTo>
                  <a:pt x="0" y="9573"/>
                  <a:pt x="2120" y="11692"/>
                  <a:pt x="4739" y="11692"/>
                </a:cubicBezTo>
                <a:cubicBezTo>
                  <a:pt x="7358" y="11692"/>
                  <a:pt x="9490" y="9573"/>
                  <a:pt x="9490" y="6954"/>
                </a:cubicBezTo>
                <a:cubicBezTo>
                  <a:pt x="9490" y="5704"/>
                  <a:pt x="9013" y="4573"/>
                  <a:pt x="8228" y="3715"/>
                </a:cubicBezTo>
                <a:lnTo>
                  <a:pt x="8668" y="3275"/>
                </a:lnTo>
                <a:lnTo>
                  <a:pt x="9704" y="3275"/>
                </a:lnTo>
                <a:cubicBezTo>
                  <a:pt x="9740" y="3275"/>
                  <a:pt x="9787" y="3263"/>
                  <a:pt x="9823" y="3227"/>
                </a:cubicBezTo>
                <a:lnTo>
                  <a:pt x="11645" y="1394"/>
                </a:lnTo>
                <a:cubicBezTo>
                  <a:pt x="11680" y="1346"/>
                  <a:pt x="11692" y="1263"/>
                  <a:pt x="11668" y="1203"/>
                </a:cubicBezTo>
                <a:cubicBezTo>
                  <a:pt x="11633" y="1144"/>
                  <a:pt x="11573" y="1096"/>
                  <a:pt x="11502" y="1096"/>
                </a:cubicBezTo>
                <a:lnTo>
                  <a:pt x="10573" y="1096"/>
                </a:lnTo>
                <a:lnTo>
                  <a:pt x="10573" y="179"/>
                </a:lnTo>
                <a:cubicBezTo>
                  <a:pt x="10573" y="108"/>
                  <a:pt x="10537" y="48"/>
                  <a:pt x="10466" y="12"/>
                </a:cubicBezTo>
                <a:cubicBezTo>
                  <a:pt x="10446" y="5"/>
                  <a:pt x="10425" y="1"/>
                  <a:pt x="10403" y="1"/>
                </a:cubicBezTo>
                <a:close/>
              </a:path>
            </a:pathLst>
          </a:custGeom>
          <a:solidFill>
            <a:srgbClr val="92B6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769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175703" y="740300"/>
            <a:ext cx="4792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500" b="1" dirty="0">
                <a:solidFill>
                  <a:srgbClr val="92B636"/>
                </a:solidFill>
                <a:latin typeface="Open Sans"/>
              </a:rPr>
              <a:t>Objetivos</a:t>
            </a:r>
            <a:r>
              <a:rPr lang="en-US" sz="3500" b="1" dirty="0">
                <a:solidFill>
                  <a:srgbClr val="92B636"/>
                </a:solidFill>
                <a:latin typeface="Open Sans"/>
              </a:rPr>
              <a:t> </a:t>
            </a:r>
            <a:r>
              <a:rPr lang="es-MX" sz="3500" b="1" dirty="0">
                <a:solidFill>
                  <a:srgbClr val="92B636"/>
                </a:solidFill>
                <a:latin typeface="Open Sans"/>
              </a:rPr>
              <a:t>particulares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857251"/>
            <a:ext cx="1744579" cy="3970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Rectangle 32">
            <a:extLst>
              <a:ext uri="{FF2B5EF4-FFF2-40B4-BE49-F238E27FC236}">
                <a16:creationId xmlns:a16="http://schemas.microsoft.com/office/drawing/2014/main" id="{4344CE05-7DBA-481E-8E22-F1AA4F9AB1EF}"/>
              </a:ext>
            </a:extLst>
          </p:cNvPr>
          <p:cNvSpPr/>
          <p:nvPr/>
        </p:nvSpPr>
        <p:spPr>
          <a:xfrm>
            <a:off x="7399421" y="857250"/>
            <a:ext cx="1744579" cy="3970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140C588-FE97-4CED-9F2A-BCB5E1A9A9D1}"/>
              </a:ext>
            </a:extLst>
          </p:cNvPr>
          <p:cNvGrpSpPr/>
          <p:nvPr/>
        </p:nvGrpSpPr>
        <p:grpSpPr>
          <a:xfrm>
            <a:off x="640232" y="2110361"/>
            <a:ext cx="7863536" cy="3203761"/>
            <a:chOff x="640232" y="1763143"/>
            <a:chExt cx="7863536" cy="3788700"/>
          </a:xfrm>
        </p:grpSpPr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F26D2315-6278-416D-9907-3579CAC8152E}"/>
                </a:ext>
              </a:extLst>
            </p:cNvPr>
            <p:cNvGrpSpPr/>
            <p:nvPr/>
          </p:nvGrpSpPr>
          <p:grpSpPr>
            <a:xfrm>
              <a:off x="640232" y="1775827"/>
              <a:ext cx="2340000" cy="3776016"/>
              <a:chOff x="464499" y="1775827"/>
              <a:chExt cx="2340000" cy="3776016"/>
            </a:xfrm>
          </p:grpSpPr>
          <p:sp>
            <p:nvSpPr>
              <p:cNvPr id="59" name="Google Shape;823;p49">
                <a:extLst>
                  <a:ext uri="{FF2B5EF4-FFF2-40B4-BE49-F238E27FC236}">
                    <a16:creationId xmlns:a16="http://schemas.microsoft.com/office/drawing/2014/main" id="{1516D866-E0AB-419F-A1DC-1013F7C97A8E}"/>
                  </a:ext>
                </a:extLst>
              </p:cNvPr>
              <p:cNvSpPr/>
              <p:nvPr/>
            </p:nvSpPr>
            <p:spPr>
              <a:xfrm>
                <a:off x="464499" y="1951843"/>
                <a:ext cx="2340000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q"/>
                  <a:tabLst/>
                  <a:defRPr/>
                </a:pP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4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Comprender y aplicar la bases teóricas y metodológicas del área económico administrativa, que oriente el desarrollo de capacidades y formación para el trabajo</a:t>
                </a:r>
                <a:r>
                  <a:rPr lang="es-ES" sz="1400" b="0" i="0" dirty="0">
                    <a:solidFill>
                      <a:srgbClr val="666666"/>
                    </a:solidFill>
                    <a:effectLst/>
                    <a:latin typeface="Open Sans"/>
                  </a:rPr>
                  <a:t>.</a:t>
                </a:r>
                <a:endParaRPr kumimoji="0" lang="es-MX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61" name="Google Shape;827;p49">
                <a:extLst>
                  <a:ext uri="{FF2B5EF4-FFF2-40B4-BE49-F238E27FC236}">
                    <a16:creationId xmlns:a16="http://schemas.microsoft.com/office/drawing/2014/main" id="{B31D3ED1-E73D-4399-9311-77AC64F8DE05}"/>
                  </a:ext>
                </a:extLst>
              </p:cNvPr>
              <p:cNvSpPr txBox="1"/>
              <p:nvPr/>
            </p:nvSpPr>
            <p:spPr>
              <a:xfrm>
                <a:off x="811599" y="1775827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Economía y administración</a:t>
                </a:r>
              </a:p>
            </p:txBody>
          </p:sp>
        </p:grpSp>
        <p:grpSp>
          <p:nvGrpSpPr>
            <p:cNvPr id="53" name="Grupo 52">
              <a:extLst>
                <a:ext uri="{FF2B5EF4-FFF2-40B4-BE49-F238E27FC236}">
                  <a16:creationId xmlns:a16="http://schemas.microsoft.com/office/drawing/2014/main" id="{A98DC639-173E-43A0-94D3-7D4E60F0F762}"/>
                </a:ext>
              </a:extLst>
            </p:cNvPr>
            <p:cNvGrpSpPr/>
            <p:nvPr/>
          </p:nvGrpSpPr>
          <p:grpSpPr>
            <a:xfrm>
              <a:off x="3259082" y="1763143"/>
              <a:ext cx="2625835" cy="3788700"/>
              <a:chOff x="3259082" y="1763143"/>
              <a:chExt cx="2625835" cy="3788700"/>
            </a:xfrm>
          </p:grpSpPr>
          <p:sp>
            <p:nvSpPr>
              <p:cNvPr id="57" name="Google Shape;824;p49">
                <a:extLst>
                  <a:ext uri="{FF2B5EF4-FFF2-40B4-BE49-F238E27FC236}">
                    <a16:creationId xmlns:a16="http://schemas.microsoft.com/office/drawing/2014/main" id="{FE68E50D-9776-4DB8-B8C2-FB1ABAA7DB0F}"/>
                  </a:ext>
                </a:extLst>
              </p:cNvPr>
              <p:cNvSpPr/>
              <p:nvPr/>
            </p:nvSpPr>
            <p:spPr>
              <a:xfrm>
                <a:off x="3259082" y="1951843"/>
                <a:ext cx="2625835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3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3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Promover el pensamiento crítico, cuidadoso y creativo; para </a:t>
                </a:r>
                <a:r>
                  <a:rPr lang="es-ES" sz="1400" dirty="0">
                    <a:solidFill>
                      <a:srgbClr val="002060"/>
                    </a:solidFill>
                    <a:latin typeface="Open Sans"/>
                  </a:rPr>
                  <a:t>comprender el mundo en el que vivimos</a:t>
                </a:r>
                <a:r>
                  <a:rPr lang="es-ES" sz="1400" b="0" i="0" dirty="0">
                    <a:solidFill>
                      <a:srgbClr val="666666"/>
                    </a:solidFill>
                    <a:effectLst/>
                    <a:latin typeface="Open Sans"/>
                  </a:rPr>
                  <a:t>.</a:t>
                </a:r>
                <a:endPara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Hind Madurai"/>
                  <a:ea typeface="Hind Madurai"/>
                  <a:cs typeface="Hind Madurai"/>
                  <a:sym typeface="Hind Madurai"/>
                </a:endParaRPr>
              </a:p>
            </p:txBody>
          </p:sp>
          <p:sp>
            <p:nvSpPr>
              <p:cNvPr id="58" name="Google Shape;828;p49">
                <a:extLst>
                  <a:ext uri="{FF2B5EF4-FFF2-40B4-BE49-F238E27FC236}">
                    <a16:creationId xmlns:a16="http://schemas.microsoft.com/office/drawing/2014/main" id="{27EE9A04-8155-4E68-BD1D-9285CBE59385}"/>
                  </a:ext>
                </a:extLst>
              </p:cNvPr>
              <p:cNvSpPr txBox="1"/>
              <p:nvPr/>
            </p:nvSpPr>
            <p:spPr>
              <a:xfrm>
                <a:off x="3749100" y="1763143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Humanidades y ciencias sociales</a:t>
                </a:r>
              </a:p>
            </p:txBody>
          </p:sp>
        </p:grpSp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78400EA0-A356-4A0C-B9F7-7E0971C5C270}"/>
                </a:ext>
              </a:extLst>
            </p:cNvPr>
            <p:cNvGrpSpPr/>
            <p:nvPr/>
          </p:nvGrpSpPr>
          <p:grpSpPr>
            <a:xfrm>
              <a:off x="6163768" y="1776315"/>
              <a:ext cx="2340000" cy="3775528"/>
              <a:chOff x="6272105" y="1763143"/>
              <a:chExt cx="2340000" cy="3775528"/>
            </a:xfrm>
          </p:grpSpPr>
          <p:sp>
            <p:nvSpPr>
              <p:cNvPr id="55" name="Google Shape;825;p49">
                <a:extLst>
                  <a:ext uri="{FF2B5EF4-FFF2-40B4-BE49-F238E27FC236}">
                    <a16:creationId xmlns:a16="http://schemas.microsoft.com/office/drawing/2014/main" id="{B665C307-F95C-47EB-9F9D-94F19B912119}"/>
                  </a:ext>
                </a:extLst>
              </p:cNvPr>
              <p:cNvSpPr/>
              <p:nvPr/>
            </p:nvSpPr>
            <p:spPr>
              <a:xfrm>
                <a:off x="6272105" y="1938671"/>
                <a:ext cx="2340000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3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4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Comprender y aplicar los conocimientos de las ciencias de la salud, que faciliten el cuidado de la salud individual y social en la convivencia con las otras personas; y transferirlo a otros contextos relacionales de la vida personal, familiar y social.</a:t>
                </a:r>
                <a:endParaRPr kumimoji="0" lang="es-MX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Google Shape;829;p49">
                <a:extLst>
                  <a:ext uri="{FF2B5EF4-FFF2-40B4-BE49-F238E27FC236}">
                    <a16:creationId xmlns:a16="http://schemas.microsoft.com/office/drawing/2014/main" id="{C3722CE8-6BC8-425E-B847-3F4AA3865659}"/>
                  </a:ext>
                </a:extLst>
              </p:cNvPr>
              <p:cNvSpPr txBox="1"/>
              <p:nvPr/>
            </p:nvSpPr>
            <p:spPr>
              <a:xfrm>
                <a:off x="6619205" y="1763143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Salud y biología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84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175703" y="740300"/>
            <a:ext cx="4792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500" b="1" dirty="0">
                <a:solidFill>
                  <a:srgbClr val="92B636"/>
                </a:solidFill>
                <a:latin typeface="Open Sans"/>
              </a:rPr>
              <a:t>Objetivos</a:t>
            </a:r>
            <a:r>
              <a:rPr lang="en-US" sz="3500" b="1" dirty="0">
                <a:solidFill>
                  <a:srgbClr val="92B636"/>
                </a:solidFill>
                <a:latin typeface="Open Sans"/>
              </a:rPr>
              <a:t> </a:t>
            </a:r>
            <a:r>
              <a:rPr lang="es-MX" sz="3500" b="1" dirty="0">
                <a:solidFill>
                  <a:srgbClr val="92B636"/>
                </a:solidFill>
                <a:latin typeface="Open Sans"/>
              </a:rPr>
              <a:t>particulares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857251"/>
            <a:ext cx="1744579" cy="3970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Rectangle 32">
            <a:extLst>
              <a:ext uri="{FF2B5EF4-FFF2-40B4-BE49-F238E27FC236}">
                <a16:creationId xmlns:a16="http://schemas.microsoft.com/office/drawing/2014/main" id="{4344CE05-7DBA-481E-8E22-F1AA4F9AB1EF}"/>
              </a:ext>
            </a:extLst>
          </p:cNvPr>
          <p:cNvSpPr/>
          <p:nvPr/>
        </p:nvSpPr>
        <p:spPr>
          <a:xfrm>
            <a:off x="7399421" y="857250"/>
            <a:ext cx="1744579" cy="3970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140C588-FE97-4CED-9F2A-BCB5E1A9A9D1}"/>
              </a:ext>
            </a:extLst>
          </p:cNvPr>
          <p:cNvGrpSpPr/>
          <p:nvPr/>
        </p:nvGrpSpPr>
        <p:grpSpPr>
          <a:xfrm>
            <a:off x="640232" y="2147473"/>
            <a:ext cx="7863536" cy="3276456"/>
            <a:chOff x="640232" y="1763143"/>
            <a:chExt cx="7863536" cy="3814554"/>
          </a:xfrm>
        </p:grpSpPr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F26D2315-6278-416D-9907-3579CAC8152E}"/>
                </a:ext>
              </a:extLst>
            </p:cNvPr>
            <p:cNvGrpSpPr/>
            <p:nvPr/>
          </p:nvGrpSpPr>
          <p:grpSpPr>
            <a:xfrm>
              <a:off x="640232" y="1775827"/>
              <a:ext cx="2340000" cy="3776016"/>
              <a:chOff x="464499" y="1775827"/>
              <a:chExt cx="2340000" cy="3776016"/>
            </a:xfrm>
          </p:grpSpPr>
          <p:sp>
            <p:nvSpPr>
              <p:cNvPr id="59" name="Google Shape;823;p49">
                <a:extLst>
                  <a:ext uri="{FF2B5EF4-FFF2-40B4-BE49-F238E27FC236}">
                    <a16:creationId xmlns:a16="http://schemas.microsoft.com/office/drawing/2014/main" id="{1516D866-E0AB-419F-A1DC-1013F7C97A8E}"/>
                  </a:ext>
                </a:extLst>
              </p:cNvPr>
              <p:cNvSpPr/>
              <p:nvPr/>
            </p:nvSpPr>
            <p:spPr>
              <a:xfrm>
                <a:off x="464499" y="1951843"/>
                <a:ext cx="2340000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q"/>
                  <a:tabLst/>
                  <a:defRPr/>
                </a:pP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q"/>
                  <a:tabLst/>
                  <a:defRPr/>
                </a:pP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Promover el desarrollo de las habilidades socioemocionales de liderazgo, comunicación verbal y escrita. </a:t>
                </a:r>
                <a:endParaRPr kumimoji="0" lang="es-MX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61" name="Google Shape;827;p49">
                <a:extLst>
                  <a:ext uri="{FF2B5EF4-FFF2-40B4-BE49-F238E27FC236}">
                    <a16:creationId xmlns:a16="http://schemas.microsoft.com/office/drawing/2014/main" id="{B31D3ED1-E73D-4399-9311-77AC64F8DE05}"/>
                  </a:ext>
                </a:extLst>
              </p:cNvPr>
              <p:cNvSpPr txBox="1"/>
              <p:nvPr/>
            </p:nvSpPr>
            <p:spPr>
              <a:xfrm>
                <a:off x="811599" y="1775827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Lenguaje y comunicación</a:t>
                </a:r>
              </a:p>
            </p:txBody>
          </p:sp>
        </p:grpSp>
        <p:grpSp>
          <p:nvGrpSpPr>
            <p:cNvPr id="53" name="Grupo 52">
              <a:extLst>
                <a:ext uri="{FF2B5EF4-FFF2-40B4-BE49-F238E27FC236}">
                  <a16:creationId xmlns:a16="http://schemas.microsoft.com/office/drawing/2014/main" id="{A98DC639-173E-43A0-94D3-7D4E60F0F762}"/>
                </a:ext>
              </a:extLst>
            </p:cNvPr>
            <p:cNvGrpSpPr/>
            <p:nvPr/>
          </p:nvGrpSpPr>
          <p:grpSpPr>
            <a:xfrm>
              <a:off x="3402000" y="1763143"/>
              <a:ext cx="2340000" cy="3801383"/>
              <a:chOff x="3402000" y="1763143"/>
              <a:chExt cx="2340000" cy="3801383"/>
            </a:xfrm>
          </p:grpSpPr>
          <p:sp>
            <p:nvSpPr>
              <p:cNvPr id="57" name="Google Shape;824;p49">
                <a:extLst>
                  <a:ext uri="{FF2B5EF4-FFF2-40B4-BE49-F238E27FC236}">
                    <a16:creationId xmlns:a16="http://schemas.microsoft.com/office/drawing/2014/main" id="{FE68E50D-9776-4DB8-B8C2-FB1ABAA7DB0F}"/>
                  </a:ext>
                </a:extLst>
              </p:cNvPr>
              <p:cNvSpPr/>
              <p:nvPr/>
            </p:nvSpPr>
            <p:spPr>
              <a:xfrm>
                <a:off x="3402000" y="1964526"/>
                <a:ext cx="2340000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4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400" dirty="0">
                  <a:solidFill>
                    <a:srgbClr val="002060"/>
                  </a:solidFill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Realizar trabajos que integren la metodología documental, cualitativa y cuantitativa, para desarrollar las bases de la investigación</a:t>
                </a:r>
                <a:r>
                  <a:rPr lang="es-ES" sz="1400" dirty="0">
                    <a:solidFill>
                      <a:srgbClr val="002060"/>
                    </a:solidFill>
                    <a:latin typeface="Open Sans"/>
                  </a:rPr>
                  <a:t>. </a:t>
                </a: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 </a:t>
                </a:r>
                <a:endParaRPr kumimoji="0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Hind Madurai"/>
                  <a:ea typeface="Hind Madurai"/>
                  <a:cs typeface="Hind Madurai"/>
                  <a:sym typeface="Hind Madurai"/>
                </a:endParaRPr>
              </a:p>
            </p:txBody>
          </p:sp>
          <p:sp>
            <p:nvSpPr>
              <p:cNvPr id="58" name="Google Shape;828;p49">
                <a:extLst>
                  <a:ext uri="{FF2B5EF4-FFF2-40B4-BE49-F238E27FC236}">
                    <a16:creationId xmlns:a16="http://schemas.microsoft.com/office/drawing/2014/main" id="{27EE9A04-8155-4E68-BD1D-9285CBE59385}"/>
                  </a:ext>
                </a:extLst>
              </p:cNvPr>
              <p:cNvSpPr txBox="1"/>
              <p:nvPr/>
            </p:nvSpPr>
            <p:spPr>
              <a:xfrm>
                <a:off x="3749100" y="1763143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Metodología</a:t>
                </a:r>
              </a:p>
            </p:txBody>
          </p:sp>
        </p:grpSp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78400EA0-A356-4A0C-B9F7-7E0971C5C270}"/>
                </a:ext>
              </a:extLst>
            </p:cNvPr>
            <p:cNvGrpSpPr/>
            <p:nvPr/>
          </p:nvGrpSpPr>
          <p:grpSpPr>
            <a:xfrm>
              <a:off x="6163768" y="1776315"/>
              <a:ext cx="2340000" cy="3801382"/>
              <a:chOff x="6272105" y="1763143"/>
              <a:chExt cx="2340000" cy="3801382"/>
            </a:xfrm>
          </p:grpSpPr>
          <p:sp>
            <p:nvSpPr>
              <p:cNvPr id="55" name="Google Shape;825;p49">
                <a:extLst>
                  <a:ext uri="{FF2B5EF4-FFF2-40B4-BE49-F238E27FC236}">
                    <a16:creationId xmlns:a16="http://schemas.microsoft.com/office/drawing/2014/main" id="{B665C307-F95C-47EB-9F9D-94F19B912119}"/>
                  </a:ext>
                </a:extLst>
              </p:cNvPr>
              <p:cNvSpPr/>
              <p:nvPr/>
            </p:nvSpPr>
            <p:spPr>
              <a:xfrm>
                <a:off x="6272105" y="1964525"/>
                <a:ext cx="2340000" cy="3600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noFill/>
              <a:ln w="19050" cap="flat" cmpd="sng">
                <a:solidFill>
                  <a:srgbClr val="1093D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3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s-ES" sz="1400" b="0" i="0" dirty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s-ES" sz="1400" b="0" i="0" dirty="0">
                    <a:solidFill>
                      <a:srgbClr val="002060"/>
                    </a:solidFill>
                    <a:effectLst/>
                    <a:latin typeface="Open Sans"/>
                  </a:rPr>
                  <a:t>Analizar y comprender que el desarrollo humano de la persona abarca todas las dimensiones de la persona: personalidad, género, familia, sociedad, economía, política, naturaleza, cultura y religiosidad.</a:t>
                </a:r>
                <a:endParaRPr kumimoji="0" lang="es-MX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Google Shape;829;p49">
                <a:extLst>
                  <a:ext uri="{FF2B5EF4-FFF2-40B4-BE49-F238E27FC236}">
                    <a16:creationId xmlns:a16="http://schemas.microsoft.com/office/drawing/2014/main" id="{C3722CE8-6BC8-425E-B847-3F4AA3865659}"/>
                  </a:ext>
                </a:extLst>
              </p:cNvPr>
              <p:cNvSpPr txBox="1"/>
              <p:nvPr/>
            </p:nvSpPr>
            <p:spPr>
              <a:xfrm>
                <a:off x="6619205" y="1763143"/>
                <a:ext cx="1645800" cy="486000"/>
              </a:xfrm>
              <a:prstGeom prst="rect">
                <a:avLst/>
              </a:prstGeom>
              <a:solidFill>
                <a:srgbClr val="7CB023"/>
              </a:solidFill>
              <a:ln w="19050" cap="flat" cmpd="sng">
                <a:solidFill>
                  <a:srgbClr val="7CB02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s-MX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/>
                    <a:ea typeface="Exo Thin"/>
                    <a:cs typeface="Exo Thin"/>
                    <a:sym typeface="Exo Thin"/>
                  </a:rPr>
                  <a:t>Desarrollo y sociedad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737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746" y="382557"/>
            <a:ext cx="35675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</a:rPr>
              <a:t>Mapa</a:t>
            </a:r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/>
              </a:rPr>
              <a:t> Curricular</a:t>
            </a:r>
            <a:endParaRPr lang="en-US" sz="3500" b="1" dirty="0">
              <a:solidFill>
                <a:schemeClr val="accent1"/>
              </a:solidFill>
              <a:latin typeface="Open San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9380" y="996354"/>
            <a:ext cx="1165860" cy="34289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0"/>
          </a:p>
        </p:txBody>
      </p:sp>
      <p:sp>
        <p:nvSpPr>
          <p:cNvPr id="23" name="Rectangle 22"/>
          <p:cNvSpPr/>
          <p:nvPr/>
        </p:nvSpPr>
        <p:spPr>
          <a:xfrm>
            <a:off x="7399420" y="499507"/>
            <a:ext cx="1744579" cy="397041"/>
          </a:xfrm>
          <a:prstGeom prst="rect">
            <a:avLst/>
          </a:prstGeom>
          <a:solidFill>
            <a:srgbClr val="92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2229ED4F-7D35-4558-A5AE-17F7470D0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22864"/>
              </p:ext>
            </p:extLst>
          </p:nvPr>
        </p:nvGraphicFramePr>
        <p:xfrm>
          <a:off x="1013793" y="1171862"/>
          <a:ext cx="7116414" cy="4946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069">
                  <a:extLst>
                    <a:ext uri="{9D8B030D-6E8A-4147-A177-3AD203B41FA5}">
                      <a16:colId xmlns:a16="http://schemas.microsoft.com/office/drawing/2014/main" val="1665152487"/>
                    </a:ext>
                  </a:extLst>
                </a:gridCol>
                <a:gridCol w="1186069">
                  <a:extLst>
                    <a:ext uri="{9D8B030D-6E8A-4147-A177-3AD203B41FA5}">
                      <a16:colId xmlns:a16="http://schemas.microsoft.com/office/drawing/2014/main" val="3670718420"/>
                    </a:ext>
                  </a:extLst>
                </a:gridCol>
                <a:gridCol w="1186069">
                  <a:extLst>
                    <a:ext uri="{9D8B030D-6E8A-4147-A177-3AD203B41FA5}">
                      <a16:colId xmlns:a16="http://schemas.microsoft.com/office/drawing/2014/main" val="1119149346"/>
                    </a:ext>
                  </a:extLst>
                </a:gridCol>
                <a:gridCol w="1186069">
                  <a:extLst>
                    <a:ext uri="{9D8B030D-6E8A-4147-A177-3AD203B41FA5}">
                      <a16:colId xmlns:a16="http://schemas.microsoft.com/office/drawing/2014/main" val="2251566765"/>
                    </a:ext>
                  </a:extLst>
                </a:gridCol>
                <a:gridCol w="1186069">
                  <a:extLst>
                    <a:ext uri="{9D8B030D-6E8A-4147-A177-3AD203B41FA5}">
                      <a16:colId xmlns:a16="http://schemas.microsoft.com/office/drawing/2014/main" val="3530604270"/>
                    </a:ext>
                  </a:extLst>
                </a:gridCol>
                <a:gridCol w="1186069">
                  <a:extLst>
                    <a:ext uri="{9D8B030D-6E8A-4147-A177-3AD203B41FA5}">
                      <a16:colId xmlns:a16="http://schemas.microsoft.com/office/drawing/2014/main" val="1722161990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Preparatoria Escolarizada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559814"/>
                  </a:ext>
                </a:extLst>
              </a:tr>
              <a:tr h="272846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Primer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Segundo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Tercer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Cuarto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Quinto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Sexto semestre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780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Matemáticas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Matemáticas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Matemáticas 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Matemáticas 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Seminario de cultura regional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Filosofía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11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Química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Química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Biología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Biología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Geografía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Ecología y medio ambiente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164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Ética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Ética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Física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Física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Estructura socioeconómica de México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Historia universal contemporánea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49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Metodología de la investigación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Introducción a las ciencias sociales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Historia de México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Historia de México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Derecho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Derecho II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580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Taller de lectura y redacción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Taller de lectura y redacción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Literatura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Literatura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Cálculo diferencial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Cálculo integral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5242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Inglés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Inglés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Inglés 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Inglés 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Lógica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Estética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680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Informática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Informática 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Formación para el trabajo</a:t>
                      </a:r>
                    </a:p>
                    <a:p>
                      <a:pPr algn="ctr"/>
                      <a:r>
                        <a:rPr lang="es-MX" sz="1000" dirty="0"/>
                        <a:t>Administración /contabilidad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Formación para el trabajo</a:t>
                      </a:r>
                    </a:p>
                    <a:p>
                      <a:pPr algn="ctr"/>
                      <a:r>
                        <a:rPr lang="es-MX" sz="1000" dirty="0"/>
                        <a:t>Administración /contabilidad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T.S. Ciencias de la salud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T.S. Ciencias de la salud II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941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Formación para el trabajo</a:t>
                      </a:r>
                    </a:p>
                    <a:p>
                      <a:pPr algn="ctr"/>
                      <a:r>
                        <a:rPr lang="es-MX" sz="1000" dirty="0"/>
                        <a:t>Administración /contabilidad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/>
                        <a:t>Formación para el trabajo</a:t>
                      </a:r>
                    </a:p>
                    <a:p>
                      <a:pPr algn="ctr"/>
                      <a:r>
                        <a:rPr lang="es-MX" sz="1000" dirty="0"/>
                        <a:t>Administración /contabilidad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5779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/>
                        <a:t>Orientación educativa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624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92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quisitos para especular en bolsa">
            <a:extLst>
              <a:ext uri="{FF2B5EF4-FFF2-40B4-BE49-F238E27FC236}">
                <a16:creationId xmlns:a16="http://schemas.microsoft.com/office/drawing/2014/main" id="{B28E24D4-7ACC-4B73-B7C5-2159CFC4F1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517" b="3750"/>
          <a:stretch/>
        </p:blipFill>
        <p:spPr bwMode="auto">
          <a:xfrm>
            <a:off x="5462745" y="0"/>
            <a:ext cx="3681255" cy="617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Google Shape;9975;p66">
            <a:extLst>
              <a:ext uri="{FF2B5EF4-FFF2-40B4-BE49-F238E27FC236}">
                <a16:creationId xmlns:a16="http://schemas.microsoft.com/office/drawing/2014/main" id="{249CAEC7-8DBE-40A2-9DA6-6185A749D869}"/>
              </a:ext>
            </a:extLst>
          </p:cNvPr>
          <p:cNvGrpSpPr/>
          <p:nvPr/>
        </p:nvGrpSpPr>
        <p:grpSpPr>
          <a:xfrm>
            <a:off x="2590422" y="1035427"/>
            <a:ext cx="682272" cy="949329"/>
            <a:chOff x="910723" y="1508212"/>
            <a:chExt cx="251660" cy="350166"/>
          </a:xfrm>
          <a:solidFill>
            <a:srgbClr val="FFFFFF"/>
          </a:solidFill>
        </p:grpSpPr>
        <p:sp>
          <p:nvSpPr>
            <p:cNvPr id="55" name="Google Shape;9976;p66">
              <a:extLst>
                <a:ext uri="{FF2B5EF4-FFF2-40B4-BE49-F238E27FC236}">
                  <a16:creationId xmlns:a16="http://schemas.microsoft.com/office/drawing/2014/main" id="{5276E789-892F-47CD-A44A-E31C1B56F842}"/>
                </a:ext>
              </a:extLst>
            </p:cNvPr>
            <p:cNvSpPr/>
            <p:nvPr/>
          </p:nvSpPr>
          <p:spPr>
            <a:xfrm>
              <a:off x="910723" y="1508212"/>
              <a:ext cx="251660" cy="350166"/>
            </a:xfrm>
            <a:custGeom>
              <a:avLst/>
              <a:gdLst/>
              <a:ahLst/>
              <a:cxnLst/>
              <a:rect l="l" t="t" r="r" b="b"/>
              <a:pathLst>
                <a:path w="7907" h="11002" extrusionOk="0">
                  <a:moveTo>
                    <a:pt x="3942" y="334"/>
                  </a:moveTo>
                  <a:cubicBezTo>
                    <a:pt x="4132" y="334"/>
                    <a:pt x="4299" y="441"/>
                    <a:pt x="4394" y="608"/>
                  </a:cubicBezTo>
                  <a:cubicBezTo>
                    <a:pt x="4418" y="644"/>
                    <a:pt x="4466" y="679"/>
                    <a:pt x="4525" y="679"/>
                  </a:cubicBezTo>
                  <a:lnTo>
                    <a:pt x="5132" y="679"/>
                  </a:lnTo>
                  <a:cubicBezTo>
                    <a:pt x="5240" y="679"/>
                    <a:pt x="5311" y="763"/>
                    <a:pt x="5311" y="858"/>
                  </a:cubicBezTo>
                  <a:lnTo>
                    <a:pt x="5311" y="1382"/>
                  </a:lnTo>
                  <a:lnTo>
                    <a:pt x="2573" y="1382"/>
                  </a:lnTo>
                  <a:lnTo>
                    <a:pt x="2573" y="858"/>
                  </a:lnTo>
                  <a:cubicBezTo>
                    <a:pt x="2573" y="751"/>
                    <a:pt x="2668" y="679"/>
                    <a:pt x="2751" y="679"/>
                  </a:cubicBezTo>
                  <a:lnTo>
                    <a:pt x="3358" y="679"/>
                  </a:lnTo>
                  <a:cubicBezTo>
                    <a:pt x="3418" y="679"/>
                    <a:pt x="3466" y="644"/>
                    <a:pt x="3501" y="608"/>
                  </a:cubicBezTo>
                  <a:cubicBezTo>
                    <a:pt x="3585" y="441"/>
                    <a:pt x="3763" y="334"/>
                    <a:pt x="3942" y="334"/>
                  </a:cubicBezTo>
                  <a:close/>
                  <a:moveTo>
                    <a:pt x="7240" y="1013"/>
                  </a:moveTo>
                  <a:cubicBezTo>
                    <a:pt x="7442" y="1013"/>
                    <a:pt x="7609" y="1179"/>
                    <a:pt x="7609" y="1370"/>
                  </a:cubicBezTo>
                  <a:lnTo>
                    <a:pt x="7609" y="10323"/>
                  </a:lnTo>
                  <a:lnTo>
                    <a:pt x="7585" y="10323"/>
                  </a:lnTo>
                  <a:cubicBezTo>
                    <a:pt x="7585" y="10514"/>
                    <a:pt x="7430" y="10681"/>
                    <a:pt x="7228" y="10681"/>
                  </a:cubicBezTo>
                  <a:lnTo>
                    <a:pt x="691" y="10681"/>
                  </a:lnTo>
                  <a:cubicBezTo>
                    <a:pt x="501" y="10681"/>
                    <a:pt x="334" y="10514"/>
                    <a:pt x="334" y="10323"/>
                  </a:cubicBezTo>
                  <a:lnTo>
                    <a:pt x="334" y="1370"/>
                  </a:lnTo>
                  <a:cubicBezTo>
                    <a:pt x="334" y="1179"/>
                    <a:pt x="501" y="1013"/>
                    <a:pt x="691" y="1013"/>
                  </a:cubicBezTo>
                  <a:lnTo>
                    <a:pt x="2263" y="1013"/>
                  </a:lnTo>
                  <a:lnTo>
                    <a:pt x="2263" y="1537"/>
                  </a:lnTo>
                  <a:cubicBezTo>
                    <a:pt x="2263" y="1632"/>
                    <a:pt x="2335" y="1703"/>
                    <a:pt x="2418" y="1703"/>
                  </a:cubicBezTo>
                  <a:lnTo>
                    <a:pt x="5525" y="1703"/>
                  </a:lnTo>
                  <a:cubicBezTo>
                    <a:pt x="5609" y="1703"/>
                    <a:pt x="5680" y="1632"/>
                    <a:pt x="5680" y="1537"/>
                  </a:cubicBezTo>
                  <a:lnTo>
                    <a:pt x="5680" y="1013"/>
                  </a:lnTo>
                  <a:close/>
                  <a:moveTo>
                    <a:pt x="3954" y="1"/>
                  </a:moveTo>
                  <a:cubicBezTo>
                    <a:pt x="3692" y="1"/>
                    <a:pt x="3442" y="144"/>
                    <a:pt x="3275" y="346"/>
                  </a:cubicBezTo>
                  <a:lnTo>
                    <a:pt x="2751" y="346"/>
                  </a:lnTo>
                  <a:cubicBezTo>
                    <a:pt x="2525" y="346"/>
                    <a:pt x="2335" y="501"/>
                    <a:pt x="2275" y="691"/>
                  </a:cubicBezTo>
                  <a:lnTo>
                    <a:pt x="680" y="691"/>
                  </a:lnTo>
                  <a:cubicBezTo>
                    <a:pt x="310" y="691"/>
                    <a:pt x="1" y="989"/>
                    <a:pt x="1" y="1382"/>
                  </a:cubicBezTo>
                  <a:lnTo>
                    <a:pt x="1" y="10323"/>
                  </a:lnTo>
                  <a:cubicBezTo>
                    <a:pt x="1" y="10692"/>
                    <a:pt x="299" y="11002"/>
                    <a:pt x="680" y="11002"/>
                  </a:cubicBezTo>
                  <a:lnTo>
                    <a:pt x="7216" y="11002"/>
                  </a:lnTo>
                  <a:cubicBezTo>
                    <a:pt x="7585" y="11002"/>
                    <a:pt x="7907" y="10704"/>
                    <a:pt x="7907" y="10323"/>
                  </a:cubicBezTo>
                  <a:lnTo>
                    <a:pt x="7907" y="1382"/>
                  </a:lnTo>
                  <a:cubicBezTo>
                    <a:pt x="7907" y="989"/>
                    <a:pt x="7609" y="691"/>
                    <a:pt x="7228" y="691"/>
                  </a:cubicBezTo>
                  <a:lnTo>
                    <a:pt x="5644" y="691"/>
                  </a:lnTo>
                  <a:cubicBezTo>
                    <a:pt x="5561" y="501"/>
                    <a:pt x="5383" y="346"/>
                    <a:pt x="5168" y="346"/>
                  </a:cubicBezTo>
                  <a:lnTo>
                    <a:pt x="4644" y="346"/>
                  </a:lnTo>
                  <a:cubicBezTo>
                    <a:pt x="4478" y="144"/>
                    <a:pt x="4228" y="1"/>
                    <a:pt x="395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977;p66">
              <a:extLst>
                <a:ext uri="{FF2B5EF4-FFF2-40B4-BE49-F238E27FC236}">
                  <a16:creationId xmlns:a16="http://schemas.microsoft.com/office/drawing/2014/main" id="{2FEC33EB-938B-40B1-B1CF-15C837E70A76}"/>
                </a:ext>
              </a:extLst>
            </p:cNvPr>
            <p:cNvSpPr/>
            <p:nvPr/>
          </p:nvSpPr>
          <p:spPr>
            <a:xfrm>
              <a:off x="1031604" y="1530205"/>
              <a:ext cx="10280" cy="10248"/>
            </a:xfrm>
            <a:custGeom>
              <a:avLst/>
              <a:gdLst/>
              <a:ahLst/>
              <a:cxnLst/>
              <a:rect l="l" t="t" r="r" b="b"/>
              <a:pathLst>
                <a:path w="323" h="322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cubicBezTo>
                    <a:pt x="251" y="322"/>
                    <a:pt x="322" y="250"/>
                    <a:pt x="322" y="167"/>
                  </a:cubicBezTo>
                  <a:cubicBezTo>
                    <a:pt x="322" y="72"/>
                    <a:pt x="251" y="0"/>
                    <a:pt x="1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978;p66">
              <a:extLst>
                <a:ext uri="{FF2B5EF4-FFF2-40B4-BE49-F238E27FC236}">
                  <a16:creationId xmlns:a16="http://schemas.microsoft.com/office/drawing/2014/main" id="{F883C922-DDDD-4267-8422-B88F1C46CA44}"/>
                </a:ext>
              </a:extLst>
            </p:cNvPr>
            <p:cNvSpPr/>
            <p:nvPr/>
          </p:nvSpPr>
          <p:spPr>
            <a:xfrm>
              <a:off x="932334" y="1551784"/>
              <a:ext cx="208088" cy="273653"/>
            </a:xfrm>
            <a:custGeom>
              <a:avLst/>
              <a:gdLst/>
              <a:ahLst/>
              <a:cxnLst/>
              <a:rect l="l" t="t" r="r" b="b"/>
              <a:pathLst>
                <a:path w="6538" h="8598" extrusionOk="0">
                  <a:moveTo>
                    <a:pt x="167" y="1"/>
                  </a:moveTo>
                  <a:cubicBezTo>
                    <a:pt x="72" y="1"/>
                    <a:pt x="1" y="84"/>
                    <a:pt x="1" y="168"/>
                  </a:cubicBezTo>
                  <a:lnTo>
                    <a:pt x="1" y="8430"/>
                  </a:lnTo>
                  <a:cubicBezTo>
                    <a:pt x="1" y="8526"/>
                    <a:pt x="72" y="8597"/>
                    <a:pt x="167" y="8597"/>
                  </a:cubicBezTo>
                  <a:lnTo>
                    <a:pt x="6358" y="8597"/>
                  </a:lnTo>
                  <a:cubicBezTo>
                    <a:pt x="6442" y="8597"/>
                    <a:pt x="6525" y="8526"/>
                    <a:pt x="6525" y="8430"/>
                  </a:cubicBezTo>
                  <a:lnTo>
                    <a:pt x="6525" y="168"/>
                  </a:lnTo>
                  <a:cubicBezTo>
                    <a:pt x="6537" y="84"/>
                    <a:pt x="6466" y="13"/>
                    <a:pt x="6370" y="13"/>
                  </a:cubicBezTo>
                  <a:lnTo>
                    <a:pt x="5513" y="13"/>
                  </a:lnTo>
                  <a:cubicBezTo>
                    <a:pt x="5418" y="13"/>
                    <a:pt x="5346" y="84"/>
                    <a:pt x="5346" y="168"/>
                  </a:cubicBezTo>
                  <a:cubicBezTo>
                    <a:pt x="5346" y="263"/>
                    <a:pt x="5418" y="334"/>
                    <a:pt x="5513" y="334"/>
                  </a:cubicBezTo>
                  <a:lnTo>
                    <a:pt x="6204" y="334"/>
                  </a:lnTo>
                  <a:lnTo>
                    <a:pt x="6204" y="8264"/>
                  </a:lnTo>
                  <a:lnTo>
                    <a:pt x="334" y="8264"/>
                  </a:lnTo>
                  <a:lnTo>
                    <a:pt x="334" y="334"/>
                  </a:lnTo>
                  <a:lnTo>
                    <a:pt x="1024" y="334"/>
                  </a:lnTo>
                  <a:cubicBezTo>
                    <a:pt x="1120" y="334"/>
                    <a:pt x="1191" y="263"/>
                    <a:pt x="1191" y="168"/>
                  </a:cubicBezTo>
                  <a:cubicBezTo>
                    <a:pt x="1191" y="84"/>
                    <a:pt x="1120" y="1"/>
                    <a:pt x="102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9979;p66">
              <a:extLst>
                <a:ext uri="{FF2B5EF4-FFF2-40B4-BE49-F238E27FC236}">
                  <a16:creationId xmlns:a16="http://schemas.microsoft.com/office/drawing/2014/main" id="{AEA46454-8C97-4E3E-AB2B-9D5527BB6413}"/>
                </a:ext>
              </a:extLst>
            </p:cNvPr>
            <p:cNvSpPr/>
            <p:nvPr/>
          </p:nvSpPr>
          <p:spPr>
            <a:xfrm>
              <a:off x="965689" y="1661302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5"/>
                  </a:cubicBezTo>
                  <a:cubicBezTo>
                    <a:pt x="703" y="620"/>
                    <a:pt x="608" y="703"/>
                    <a:pt x="500" y="703"/>
                  </a:cubicBezTo>
                  <a:cubicBezTo>
                    <a:pt x="405" y="703"/>
                    <a:pt x="322" y="620"/>
                    <a:pt x="322" y="525"/>
                  </a:cubicBezTo>
                  <a:cubicBezTo>
                    <a:pt x="322" y="417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7"/>
                    <a:pt x="227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9980;p66">
              <a:extLst>
                <a:ext uri="{FF2B5EF4-FFF2-40B4-BE49-F238E27FC236}">
                  <a16:creationId xmlns:a16="http://schemas.microsoft.com/office/drawing/2014/main" id="{CFCC3FD0-7837-4886-A72D-D03CF5EC0E3D}"/>
                </a:ext>
              </a:extLst>
            </p:cNvPr>
            <p:cNvSpPr/>
            <p:nvPr/>
          </p:nvSpPr>
          <p:spPr>
            <a:xfrm>
              <a:off x="965689" y="1710571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4"/>
                  </a:cubicBezTo>
                  <a:cubicBezTo>
                    <a:pt x="679" y="608"/>
                    <a:pt x="608" y="703"/>
                    <a:pt x="500" y="703"/>
                  </a:cubicBezTo>
                  <a:cubicBezTo>
                    <a:pt x="405" y="703"/>
                    <a:pt x="322" y="608"/>
                    <a:pt x="322" y="524"/>
                  </a:cubicBezTo>
                  <a:cubicBezTo>
                    <a:pt x="322" y="441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6"/>
                    <a:pt x="227" y="1013"/>
                    <a:pt x="500" y="1013"/>
                  </a:cubicBezTo>
                  <a:cubicBezTo>
                    <a:pt x="786" y="1013"/>
                    <a:pt x="1012" y="786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9981;p66">
              <a:extLst>
                <a:ext uri="{FF2B5EF4-FFF2-40B4-BE49-F238E27FC236}">
                  <a16:creationId xmlns:a16="http://schemas.microsoft.com/office/drawing/2014/main" id="{5D86794E-F969-4F0D-8B54-CEB3B05C5A8B}"/>
                </a:ext>
              </a:extLst>
            </p:cNvPr>
            <p:cNvSpPr/>
            <p:nvPr/>
          </p:nvSpPr>
          <p:spPr>
            <a:xfrm>
              <a:off x="965689" y="1760604"/>
              <a:ext cx="32241" cy="31859"/>
            </a:xfrm>
            <a:custGeom>
              <a:avLst/>
              <a:gdLst/>
              <a:ahLst/>
              <a:cxnLst/>
              <a:rect l="l" t="t" r="r" b="b"/>
              <a:pathLst>
                <a:path w="1013" h="1001" extrusionOk="0">
                  <a:moveTo>
                    <a:pt x="500" y="322"/>
                  </a:moveTo>
                  <a:cubicBezTo>
                    <a:pt x="608" y="322"/>
                    <a:pt x="679" y="417"/>
                    <a:pt x="679" y="500"/>
                  </a:cubicBezTo>
                  <a:cubicBezTo>
                    <a:pt x="703" y="596"/>
                    <a:pt x="608" y="679"/>
                    <a:pt x="500" y="679"/>
                  </a:cubicBezTo>
                  <a:cubicBezTo>
                    <a:pt x="405" y="679"/>
                    <a:pt x="322" y="584"/>
                    <a:pt x="322" y="500"/>
                  </a:cubicBezTo>
                  <a:cubicBezTo>
                    <a:pt x="322" y="393"/>
                    <a:pt x="417" y="322"/>
                    <a:pt x="500" y="322"/>
                  </a:cubicBezTo>
                  <a:close/>
                  <a:moveTo>
                    <a:pt x="500" y="0"/>
                  </a:moveTo>
                  <a:cubicBezTo>
                    <a:pt x="227" y="0"/>
                    <a:pt x="0" y="215"/>
                    <a:pt x="0" y="500"/>
                  </a:cubicBezTo>
                  <a:cubicBezTo>
                    <a:pt x="0" y="786"/>
                    <a:pt x="227" y="1000"/>
                    <a:pt x="500" y="1000"/>
                  </a:cubicBezTo>
                  <a:cubicBezTo>
                    <a:pt x="786" y="1000"/>
                    <a:pt x="1012" y="786"/>
                    <a:pt x="1012" y="500"/>
                  </a:cubicBezTo>
                  <a:cubicBezTo>
                    <a:pt x="1012" y="215"/>
                    <a:pt x="786" y="0"/>
                    <a:pt x="5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982;p66">
              <a:extLst>
                <a:ext uri="{FF2B5EF4-FFF2-40B4-BE49-F238E27FC236}">
                  <a16:creationId xmlns:a16="http://schemas.microsoft.com/office/drawing/2014/main" id="{AA47E919-A123-434F-86D0-899CE2130DDE}"/>
                </a:ext>
              </a:extLst>
            </p:cNvPr>
            <p:cNvSpPr/>
            <p:nvPr/>
          </p:nvSpPr>
          <p:spPr>
            <a:xfrm>
              <a:off x="1009643" y="1661302"/>
              <a:ext cx="59899" cy="10662"/>
            </a:xfrm>
            <a:custGeom>
              <a:avLst/>
              <a:gdLst/>
              <a:ahLst/>
              <a:cxnLst/>
              <a:rect l="l" t="t" r="r" b="b"/>
              <a:pathLst>
                <a:path w="1882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72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" name="Google Shape;9983;p66">
              <a:extLst>
                <a:ext uri="{FF2B5EF4-FFF2-40B4-BE49-F238E27FC236}">
                  <a16:creationId xmlns:a16="http://schemas.microsoft.com/office/drawing/2014/main" id="{D10FC3FD-CAA1-4437-89D9-A9B171D5DF15}"/>
                </a:ext>
              </a:extLst>
            </p:cNvPr>
            <p:cNvSpPr/>
            <p:nvPr/>
          </p:nvSpPr>
          <p:spPr>
            <a:xfrm>
              <a:off x="1009643" y="1683677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0"/>
                    <a:pt x="3084" y="167"/>
                  </a:cubicBezTo>
                  <a:cubicBezTo>
                    <a:pt x="3084" y="72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9984;p66">
              <a:extLst>
                <a:ext uri="{FF2B5EF4-FFF2-40B4-BE49-F238E27FC236}">
                  <a16:creationId xmlns:a16="http://schemas.microsoft.com/office/drawing/2014/main" id="{D080305E-C76B-4B21-958E-6E5C4071DB8B}"/>
                </a:ext>
              </a:extLst>
            </p:cNvPr>
            <p:cNvSpPr/>
            <p:nvPr/>
          </p:nvSpPr>
          <p:spPr>
            <a:xfrm>
              <a:off x="1009643" y="1710571"/>
              <a:ext cx="59899" cy="10630"/>
            </a:xfrm>
            <a:custGeom>
              <a:avLst/>
              <a:gdLst/>
              <a:ahLst/>
              <a:cxnLst/>
              <a:rect l="l" t="t" r="r" b="b"/>
              <a:pathLst>
                <a:path w="1882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84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9985;p66">
              <a:extLst>
                <a:ext uri="{FF2B5EF4-FFF2-40B4-BE49-F238E27FC236}">
                  <a16:creationId xmlns:a16="http://schemas.microsoft.com/office/drawing/2014/main" id="{88568369-A0D9-44B6-9C10-C889DD213240}"/>
                </a:ext>
              </a:extLst>
            </p:cNvPr>
            <p:cNvSpPr/>
            <p:nvPr/>
          </p:nvSpPr>
          <p:spPr>
            <a:xfrm>
              <a:off x="1009643" y="1732946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986;p66">
              <a:extLst>
                <a:ext uri="{FF2B5EF4-FFF2-40B4-BE49-F238E27FC236}">
                  <a16:creationId xmlns:a16="http://schemas.microsoft.com/office/drawing/2014/main" id="{19B6AB90-CF86-4F1D-8BE1-569D7ACDF085}"/>
                </a:ext>
              </a:extLst>
            </p:cNvPr>
            <p:cNvSpPr/>
            <p:nvPr/>
          </p:nvSpPr>
          <p:spPr>
            <a:xfrm>
              <a:off x="1009643" y="1760604"/>
              <a:ext cx="59899" cy="10248"/>
            </a:xfrm>
            <a:custGeom>
              <a:avLst/>
              <a:gdLst/>
              <a:ahLst/>
              <a:cxnLst/>
              <a:rect l="l" t="t" r="r" b="b"/>
              <a:pathLst>
                <a:path w="1882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1715" y="322"/>
                  </a:lnTo>
                  <a:cubicBezTo>
                    <a:pt x="1798" y="322"/>
                    <a:pt x="1882" y="250"/>
                    <a:pt x="1882" y="155"/>
                  </a:cubicBezTo>
                  <a:cubicBezTo>
                    <a:pt x="1882" y="72"/>
                    <a:pt x="1798" y="0"/>
                    <a:pt x="17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987;p66">
              <a:extLst>
                <a:ext uri="{FF2B5EF4-FFF2-40B4-BE49-F238E27FC236}">
                  <a16:creationId xmlns:a16="http://schemas.microsoft.com/office/drawing/2014/main" id="{DCB9A546-7881-473C-B6F1-1B61E19CA5A0}"/>
                </a:ext>
              </a:extLst>
            </p:cNvPr>
            <p:cNvSpPr/>
            <p:nvPr/>
          </p:nvSpPr>
          <p:spPr>
            <a:xfrm>
              <a:off x="1009643" y="1782183"/>
              <a:ext cx="98188" cy="10662"/>
            </a:xfrm>
            <a:custGeom>
              <a:avLst/>
              <a:gdLst/>
              <a:ahLst/>
              <a:cxnLst/>
              <a:rect l="l" t="t" r="r" b="b"/>
              <a:pathLst>
                <a:path w="3085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1"/>
                    <a:pt x="3084" y="168"/>
                  </a:cubicBezTo>
                  <a:cubicBezTo>
                    <a:pt x="3084" y="72"/>
                    <a:pt x="3013" y="1"/>
                    <a:pt x="29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988;p66">
              <a:extLst>
                <a:ext uri="{FF2B5EF4-FFF2-40B4-BE49-F238E27FC236}">
                  <a16:creationId xmlns:a16="http://schemas.microsoft.com/office/drawing/2014/main" id="{E7934498-A2CC-43AA-A8AC-2FA7BF86A282}"/>
                </a:ext>
              </a:extLst>
            </p:cNvPr>
            <p:cNvSpPr/>
            <p:nvPr/>
          </p:nvSpPr>
          <p:spPr>
            <a:xfrm>
              <a:off x="1009643" y="1579473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989;p66">
              <a:extLst>
                <a:ext uri="{FF2B5EF4-FFF2-40B4-BE49-F238E27FC236}">
                  <a16:creationId xmlns:a16="http://schemas.microsoft.com/office/drawing/2014/main" id="{9774E9A7-F3F1-4910-B0FE-708003FBF5D1}"/>
                </a:ext>
              </a:extLst>
            </p:cNvPr>
            <p:cNvSpPr/>
            <p:nvPr/>
          </p:nvSpPr>
          <p:spPr>
            <a:xfrm>
              <a:off x="965689" y="1628711"/>
              <a:ext cx="142142" cy="10662"/>
            </a:xfrm>
            <a:custGeom>
              <a:avLst/>
              <a:gdLst/>
              <a:ahLst/>
              <a:cxnLst/>
              <a:rect l="l" t="t" r="r" b="b"/>
              <a:pathLst>
                <a:path w="4466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55" y="334"/>
                  </a:cubicBezTo>
                  <a:lnTo>
                    <a:pt x="4298" y="334"/>
                  </a:lnTo>
                  <a:cubicBezTo>
                    <a:pt x="4394" y="334"/>
                    <a:pt x="4465" y="251"/>
                    <a:pt x="4465" y="168"/>
                  </a:cubicBezTo>
                  <a:cubicBezTo>
                    <a:pt x="4465" y="72"/>
                    <a:pt x="4394" y="1"/>
                    <a:pt x="429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990;p66">
              <a:extLst>
                <a:ext uri="{FF2B5EF4-FFF2-40B4-BE49-F238E27FC236}">
                  <a16:creationId xmlns:a16="http://schemas.microsoft.com/office/drawing/2014/main" id="{86AC2E60-B27B-4DB5-A462-A7174329DDA9}"/>
                </a:ext>
              </a:extLst>
            </p:cNvPr>
            <p:cNvSpPr/>
            <p:nvPr/>
          </p:nvSpPr>
          <p:spPr>
            <a:xfrm>
              <a:off x="1009643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6" y="251"/>
                    <a:pt x="846" y="155"/>
                  </a:cubicBezTo>
                  <a:cubicBezTo>
                    <a:pt x="846" y="72"/>
                    <a:pt x="762" y="1"/>
                    <a:pt x="6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991;p66">
              <a:extLst>
                <a:ext uri="{FF2B5EF4-FFF2-40B4-BE49-F238E27FC236}">
                  <a16:creationId xmlns:a16="http://schemas.microsoft.com/office/drawing/2014/main" id="{BA4558E4-A71A-4106-90C0-38D701033F95}"/>
                </a:ext>
              </a:extLst>
            </p:cNvPr>
            <p:cNvSpPr/>
            <p:nvPr/>
          </p:nvSpPr>
          <p:spPr>
            <a:xfrm>
              <a:off x="1047550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1" y="1"/>
                    <a:pt x="0" y="72"/>
                    <a:pt x="0" y="155"/>
                  </a:cubicBezTo>
                  <a:cubicBezTo>
                    <a:pt x="0" y="251"/>
                    <a:pt x="71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5" y="251"/>
                    <a:pt x="845" y="155"/>
                  </a:cubicBezTo>
                  <a:cubicBezTo>
                    <a:pt x="845" y="72"/>
                    <a:pt x="774" y="1"/>
                    <a:pt x="6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992;p66">
              <a:extLst>
                <a:ext uri="{FF2B5EF4-FFF2-40B4-BE49-F238E27FC236}">
                  <a16:creationId xmlns:a16="http://schemas.microsoft.com/office/drawing/2014/main" id="{7FF566E3-D95D-4116-A5DA-BE8B7CE53D13}"/>
                </a:ext>
              </a:extLst>
            </p:cNvPr>
            <p:cNvSpPr/>
            <p:nvPr/>
          </p:nvSpPr>
          <p:spPr>
            <a:xfrm>
              <a:off x="966071" y="1579473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691" y="310"/>
                  </a:moveTo>
                  <a:lnTo>
                    <a:pt x="691" y="691"/>
                  </a:lnTo>
                  <a:lnTo>
                    <a:pt x="310" y="691"/>
                  </a:lnTo>
                  <a:lnTo>
                    <a:pt x="310" y="310"/>
                  </a:lnTo>
                  <a:close/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lnTo>
                    <a:pt x="0" y="845"/>
                  </a:lnTo>
                  <a:cubicBezTo>
                    <a:pt x="0" y="941"/>
                    <a:pt x="72" y="1012"/>
                    <a:pt x="167" y="1012"/>
                  </a:cubicBezTo>
                  <a:lnTo>
                    <a:pt x="846" y="1012"/>
                  </a:lnTo>
                  <a:cubicBezTo>
                    <a:pt x="941" y="1012"/>
                    <a:pt x="1012" y="941"/>
                    <a:pt x="1012" y="845"/>
                  </a:cubicBezTo>
                  <a:lnTo>
                    <a:pt x="1012" y="167"/>
                  </a:lnTo>
                  <a:cubicBezTo>
                    <a:pt x="1000" y="71"/>
                    <a:pt x="941" y="0"/>
                    <a:pt x="8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Rectángulo 79">
            <a:extLst>
              <a:ext uri="{FF2B5EF4-FFF2-40B4-BE49-F238E27FC236}">
                <a16:creationId xmlns:a16="http://schemas.microsoft.com/office/drawing/2014/main" id="{7A93F9E7-3A88-42BE-A75F-24DB79C4EB1A}"/>
              </a:ext>
            </a:extLst>
          </p:cNvPr>
          <p:cNvSpPr/>
          <p:nvPr/>
        </p:nvSpPr>
        <p:spPr>
          <a:xfrm>
            <a:off x="-12365" y="301282"/>
            <a:ext cx="4274995" cy="736729"/>
          </a:xfrm>
          <a:prstGeom prst="rect">
            <a:avLst/>
          </a:prstGeom>
          <a:solidFill>
            <a:srgbClr val="83B91F"/>
          </a:solidFill>
          <a:ln>
            <a:solidFill>
              <a:srgbClr val="83B9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500" b="1" dirty="0">
                <a:solidFill>
                  <a:srgbClr val="002060"/>
                </a:solidFill>
                <a:latin typeface="Open Sans"/>
              </a:rPr>
              <a:t>Requisitos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EC91BBF-732B-45FA-ABE1-D7B7C4C851D3}"/>
              </a:ext>
            </a:extLst>
          </p:cNvPr>
          <p:cNvSpPr txBox="1"/>
          <p:nvPr/>
        </p:nvSpPr>
        <p:spPr>
          <a:xfrm>
            <a:off x="992099" y="1727563"/>
            <a:ext cx="5068187" cy="263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r>
              <a:rPr lang="es-MX" sz="1400" b="0" i="0" dirty="0">
                <a:solidFill>
                  <a:srgbClr val="002060"/>
                </a:solidFill>
                <a:effectLst/>
                <a:latin typeface="Open Sans"/>
              </a:rPr>
              <a:t>Certificado de </a:t>
            </a:r>
            <a:r>
              <a:rPr lang="es-MX" sz="1400" dirty="0">
                <a:solidFill>
                  <a:srgbClr val="002060"/>
                </a:solidFill>
                <a:latin typeface="Open Sans"/>
              </a:rPr>
              <a:t>secundaria</a:t>
            </a: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r>
              <a:rPr lang="es-MX" sz="1400" dirty="0">
                <a:solidFill>
                  <a:srgbClr val="002060"/>
                </a:solidFill>
                <a:latin typeface="Open Sans"/>
              </a:rPr>
              <a:t>Acta de nacimiento </a:t>
            </a: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r>
              <a:rPr lang="es-MX" sz="1400" dirty="0">
                <a:solidFill>
                  <a:srgbClr val="002060"/>
                </a:solidFill>
                <a:latin typeface="Open Sans"/>
              </a:rPr>
              <a:t>Carta de recomendación</a:t>
            </a: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r>
              <a:rPr lang="es-MX" sz="1400" b="0" i="0" dirty="0">
                <a:solidFill>
                  <a:srgbClr val="002060"/>
                </a:solidFill>
                <a:effectLst/>
                <a:latin typeface="Open Sans"/>
              </a:rPr>
              <a:t>Examen médico (de la Cruz Roja, UACH o Pensiones)</a:t>
            </a: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r>
              <a:rPr lang="es-MX" sz="1400" dirty="0">
                <a:solidFill>
                  <a:srgbClr val="002060"/>
                </a:solidFill>
                <a:latin typeface="Open Sans"/>
              </a:rPr>
              <a:t>8 fotografías tamaño infantil (blanco y negro, de frente, papel mate, ropa color blanca, cara despejada)</a:t>
            </a:r>
            <a:endParaRPr lang="es-ES" sz="1400" b="0" i="0" dirty="0">
              <a:solidFill>
                <a:srgbClr val="002060"/>
              </a:solidFill>
              <a:effectLst/>
              <a:latin typeface="Open Sans"/>
            </a:endParaRP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endParaRPr lang="es-ES" sz="1400" dirty="0">
              <a:solidFill>
                <a:srgbClr val="002060"/>
              </a:solidFill>
              <a:latin typeface="Open Sans"/>
            </a:endParaRPr>
          </a:p>
          <a:p>
            <a:pPr marL="285750" lvl="0" indent="-285750" algn="l">
              <a:lnSpc>
                <a:spcPct val="150000"/>
              </a:lnSpc>
              <a:buClr>
                <a:srgbClr val="A1CE09"/>
              </a:buClr>
              <a:buFont typeface="Wingdings" panose="05000000000000000000" pitchFamily="2" charset="2"/>
              <a:buChar char="q"/>
            </a:pPr>
            <a:endParaRPr lang="es-ES" sz="1400" dirty="0">
              <a:solidFill>
                <a:srgbClr val="002060"/>
              </a:solidFill>
              <a:latin typeface="Open Sans"/>
            </a:endParaRPr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DFAF95CD-B486-4364-9FE9-57307F6BBA5C}"/>
              </a:ext>
            </a:extLst>
          </p:cNvPr>
          <p:cNvGrpSpPr/>
          <p:nvPr/>
        </p:nvGrpSpPr>
        <p:grpSpPr>
          <a:xfrm>
            <a:off x="992099" y="4120817"/>
            <a:ext cx="5068285" cy="1285486"/>
            <a:chOff x="5437566" y="3303056"/>
            <a:chExt cx="2840649" cy="1848577"/>
          </a:xfrm>
        </p:grpSpPr>
        <p:sp>
          <p:nvSpPr>
            <p:cNvPr id="98" name="Google Shape;823;p49">
              <a:extLst>
                <a:ext uri="{FF2B5EF4-FFF2-40B4-BE49-F238E27FC236}">
                  <a16:creationId xmlns:a16="http://schemas.microsoft.com/office/drawing/2014/main" id="{9DAF44BA-A743-479F-9374-FEA861DE2C71}"/>
                </a:ext>
              </a:extLst>
            </p:cNvPr>
            <p:cNvSpPr/>
            <p:nvPr/>
          </p:nvSpPr>
          <p:spPr>
            <a:xfrm>
              <a:off x="5437566" y="3680457"/>
              <a:ext cx="2840594" cy="1471176"/>
            </a:xfrm>
            <a:prstGeom prst="round2SameRect">
              <a:avLst>
                <a:gd name="adj1" fmla="val 0"/>
                <a:gd name="adj2" fmla="val 0"/>
              </a:avLst>
            </a:prstGeom>
            <a:noFill/>
            <a:ln w="19050" cap="flat" cmpd="sng">
              <a:solidFill>
                <a:srgbClr val="A1CE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es-MX" sz="1400" dirty="0">
                  <a:solidFill>
                    <a:srgbClr val="002060"/>
                  </a:solidFill>
                  <a:latin typeface="Open Sans"/>
                </a:rPr>
                <a:t>Todos los documentos deben ser digitalizados directamente del original y enviados por correo en formato </a:t>
              </a:r>
              <a:r>
                <a:rPr lang="es-MX" sz="1400" dirty="0" err="1">
                  <a:solidFill>
                    <a:srgbClr val="002060"/>
                  </a:solidFill>
                  <a:latin typeface="Open Sans"/>
                </a:rPr>
                <a:t>pdf</a:t>
              </a:r>
              <a:r>
                <a:rPr lang="es-MX" sz="1400" dirty="0">
                  <a:solidFill>
                    <a:srgbClr val="002060"/>
                  </a:solidFill>
                  <a:latin typeface="Open Sans"/>
                </a:rPr>
                <a:t> a la siguiente dirección: </a:t>
              </a:r>
              <a:r>
                <a:rPr lang="es-MX" sz="1400" b="1" dirty="0">
                  <a:solidFill>
                    <a:srgbClr val="002060"/>
                  </a:solidFill>
                  <a:latin typeface="Open Sans"/>
                </a:rPr>
                <a:t>control.escolar@iape.edu.mx </a:t>
              </a:r>
            </a:p>
          </p:txBody>
        </p:sp>
        <p:sp>
          <p:nvSpPr>
            <p:cNvPr id="99" name="Google Shape;827;p49">
              <a:extLst>
                <a:ext uri="{FF2B5EF4-FFF2-40B4-BE49-F238E27FC236}">
                  <a16:creationId xmlns:a16="http://schemas.microsoft.com/office/drawing/2014/main" id="{FAEFC069-71BD-4416-856A-CA326410CD57}"/>
                </a:ext>
              </a:extLst>
            </p:cNvPr>
            <p:cNvSpPr txBox="1"/>
            <p:nvPr/>
          </p:nvSpPr>
          <p:spPr>
            <a:xfrm>
              <a:off x="5437620" y="3303056"/>
              <a:ext cx="2840595" cy="377400"/>
            </a:xfrm>
            <a:prstGeom prst="rect">
              <a:avLst/>
            </a:prstGeom>
            <a:solidFill>
              <a:srgbClr val="A1CE09"/>
            </a:solidFill>
            <a:ln w="19050" cap="flat" cmpd="sng">
              <a:solidFill>
                <a:srgbClr val="A1CE0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Exo Thin"/>
                  <a:ea typeface="Exo Thin"/>
                  <a:cs typeface="Exo Thin"/>
                  <a:sym typeface="Exo Thin"/>
                </a:rPr>
                <a:t>NOTA</a:t>
              </a:r>
              <a:endPara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xo Thin"/>
                <a:ea typeface="Exo Thin"/>
                <a:cs typeface="Exo Thin"/>
                <a:sym typeface="Exo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236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áfico 14">
            <a:extLst>
              <a:ext uri="{FF2B5EF4-FFF2-40B4-BE49-F238E27FC236}">
                <a16:creationId xmlns:a16="http://schemas.microsoft.com/office/drawing/2014/main" id="{8E1174E5-FCA9-4183-8594-7DD7A718F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3910" y="2884312"/>
            <a:ext cx="240038" cy="285451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A7E66BD2-CFC9-4280-A795-C2072A18D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94178" y="4308465"/>
            <a:ext cx="199501" cy="199501"/>
          </a:xfrm>
          <a:prstGeom prst="rect">
            <a:avLst/>
          </a:prstGeom>
        </p:spPr>
      </p:pic>
      <p:pic>
        <p:nvPicPr>
          <p:cNvPr id="19" name="Gráfico 18">
            <a:extLst>
              <a:ext uri="{FF2B5EF4-FFF2-40B4-BE49-F238E27FC236}">
                <a16:creationId xmlns:a16="http://schemas.microsoft.com/office/drawing/2014/main" id="{240486E9-DE70-4763-B615-5745D953D0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87388" y="3411661"/>
            <a:ext cx="213082" cy="213082"/>
          </a:xfrm>
          <a:prstGeom prst="rect">
            <a:avLst/>
          </a:prstGeom>
        </p:spPr>
      </p:pic>
      <p:pic>
        <p:nvPicPr>
          <p:cNvPr id="21" name="Gráfico 20">
            <a:extLst>
              <a:ext uri="{FF2B5EF4-FFF2-40B4-BE49-F238E27FC236}">
                <a16:creationId xmlns:a16="http://schemas.microsoft.com/office/drawing/2014/main" id="{CC0A8169-71C6-4FFB-A3EA-8AF0CC45AB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90132" y="4780415"/>
            <a:ext cx="199500" cy="144319"/>
          </a:xfrm>
          <a:prstGeom prst="rect">
            <a:avLst/>
          </a:prstGeom>
        </p:spPr>
      </p:pic>
      <p:pic>
        <p:nvPicPr>
          <p:cNvPr id="23" name="Gráfico 22">
            <a:extLst>
              <a:ext uri="{FF2B5EF4-FFF2-40B4-BE49-F238E27FC236}">
                <a16:creationId xmlns:a16="http://schemas.microsoft.com/office/drawing/2014/main" id="{8E38FB73-819C-4CEC-8E00-33311914F79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90132" y="3849310"/>
            <a:ext cx="214088" cy="214088"/>
          </a:xfrm>
          <a:prstGeom prst="rect">
            <a:avLst/>
          </a:prstGeom>
        </p:spPr>
      </p:pic>
      <p:pic>
        <p:nvPicPr>
          <p:cNvPr id="25" name="Gráfico 24">
            <a:extLst>
              <a:ext uri="{FF2B5EF4-FFF2-40B4-BE49-F238E27FC236}">
                <a16:creationId xmlns:a16="http://schemas.microsoft.com/office/drawing/2014/main" id="{DE38DDA5-E52F-4711-B219-9671E1A56DC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32117" y="5154979"/>
            <a:ext cx="105392" cy="223958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5A4F198A-1E5F-42E2-8543-16CC71800A37}"/>
              </a:ext>
            </a:extLst>
          </p:cNvPr>
          <p:cNvSpPr/>
          <p:nvPr/>
        </p:nvSpPr>
        <p:spPr>
          <a:xfrm>
            <a:off x="7208520" y="0"/>
            <a:ext cx="1935480" cy="106680"/>
          </a:xfrm>
          <a:prstGeom prst="rect">
            <a:avLst/>
          </a:prstGeom>
          <a:solidFill>
            <a:srgbClr val="0F8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8BE4E45-1048-4B7C-9629-1557E349D814}"/>
              </a:ext>
            </a:extLst>
          </p:cNvPr>
          <p:cNvSpPr/>
          <p:nvPr/>
        </p:nvSpPr>
        <p:spPr>
          <a:xfrm>
            <a:off x="6820278" y="-17418"/>
            <a:ext cx="172257" cy="6875418"/>
          </a:xfrm>
          <a:prstGeom prst="rect">
            <a:avLst/>
          </a:prstGeom>
          <a:solidFill>
            <a:srgbClr val="112B7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A5305CF-77A9-4802-8F3D-1A117106BA2E}"/>
              </a:ext>
            </a:extLst>
          </p:cNvPr>
          <p:cNvSpPr/>
          <p:nvPr/>
        </p:nvSpPr>
        <p:spPr>
          <a:xfrm>
            <a:off x="6992535" y="-13648"/>
            <a:ext cx="2151465" cy="6858000"/>
          </a:xfrm>
          <a:prstGeom prst="rect">
            <a:avLst/>
          </a:prstGeom>
          <a:solidFill>
            <a:srgbClr val="7CB023"/>
          </a:solidFill>
          <a:ln>
            <a:solidFill>
              <a:srgbClr val="7CB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Google Shape;864;p52">
            <a:extLst>
              <a:ext uri="{FF2B5EF4-FFF2-40B4-BE49-F238E27FC236}">
                <a16:creationId xmlns:a16="http://schemas.microsoft.com/office/drawing/2014/main" id="{78C933F4-6D5F-4BFA-882B-191CB83D7535}"/>
              </a:ext>
            </a:extLst>
          </p:cNvPr>
          <p:cNvSpPr txBox="1">
            <a:spLocks/>
          </p:cNvSpPr>
          <p:nvPr/>
        </p:nvSpPr>
        <p:spPr>
          <a:xfrm>
            <a:off x="2579680" y="1134260"/>
            <a:ext cx="4608823" cy="9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60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"/>
              <a:buNone/>
              <a:defRPr sz="5200" b="1" i="0" u="none" strike="noStrike" cap="non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93DD"/>
              </a:buClr>
              <a:buSzPts val="5200"/>
              <a:buFont typeface="Exo"/>
              <a:buNone/>
              <a:tabLst/>
              <a:defRPr/>
            </a:pPr>
            <a:r>
              <a:rPr kumimoji="0" lang="es-MX" sz="6000" b="1" i="0" u="none" strike="noStrike" kern="0" cap="none" spc="0" normalizeH="0" baseline="0" noProof="0" dirty="0">
                <a:ln>
                  <a:noFill/>
                </a:ln>
                <a:solidFill>
                  <a:srgbClr val="A1CE09"/>
                </a:solidFill>
                <a:effectLst/>
                <a:uLnTx/>
                <a:uFillTx/>
                <a:sym typeface="Exo"/>
              </a:rPr>
              <a:t>CONTACTO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5CC3A430-94A0-438D-A2EE-86DC825E8ADF}"/>
              </a:ext>
            </a:extLst>
          </p:cNvPr>
          <p:cNvSpPr txBox="1">
            <a:spLocks/>
          </p:cNvSpPr>
          <p:nvPr/>
        </p:nvSpPr>
        <p:spPr>
          <a:xfrm>
            <a:off x="-476498" y="2332164"/>
            <a:ext cx="7186863" cy="3128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Av. Independencia 5007, Col. Santa Rosa; 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C.P. 31050; Chihuahua, Chih., México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614 4147879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614 4882193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www.iape.edu.mx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promocion@iape.edu.mx</a:t>
            </a:r>
          </a:p>
          <a:p>
            <a:pPr algn="r">
              <a:lnSpc>
                <a:spcPct val="150000"/>
              </a:lnSpc>
            </a:pPr>
            <a:r>
              <a:rPr lang="es-MX" sz="2000" dirty="0">
                <a:solidFill>
                  <a:srgbClr val="002060"/>
                </a:solidFill>
                <a:latin typeface="Open Sans"/>
              </a:rPr>
              <a:t>IAPE Universidad</a:t>
            </a:r>
          </a:p>
          <a:p>
            <a:pPr algn="r">
              <a:lnSpc>
                <a:spcPct val="150000"/>
              </a:lnSpc>
            </a:pPr>
            <a:endParaRPr lang="es-MX" sz="2400" dirty="0">
              <a:solidFill>
                <a:srgbClr val="002060"/>
              </a:solidFill>
              <a:latin typeface="Open Sans"/>
            </a:endParaRPr>
          </a:p>
        </p:txBody>
      </p:sp>
      <p:pic>
        <p:nvPicPr>
          <p:cNvPr id="20" name="Gráfico 19">
            <a:extLst>
              <a:ext uri="{FF2B5EF4-FFF2-40B4-BE49-F238E27FC236}">
                <a16:creationId xmlns:a16="http://schemas.microsoft.com/office/drawing/2014/main" id="{69B3508B-BF9D-4E26-8655-D3329BCE7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102878" y="2629341"/>
            <a:ext cx="240038" cy="285451"/>
          </a:xfrm>
          <a:prstGeom prst="rect">
            <a:avLst/>
          </a:prstGeom>
        </p:spPr>
      </p:pic>
      <p:pic>
        <p:nvPicPr>
          <p:cNvPr id="22" name="Gráfico 21">
            <a:extLst>
              <a:ext uri="{FF2B5EF4-FFF2-40B4-BE49-F238E27FC236}">
                <a16:creationId xmlns:a16="http://schemas.microsoft.com/office/drawing/2014/main" id="{CA630BA3-F404-43BF-8924-DE264EBDA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123146" y="4053494"/>
            <a:ext cx="199501" cy="199501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1D918E64-389D-4DDB-82B5-16E9007D8E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116356" y="3156690"/>
            <a:ext cx="213082" cy="213082"/>
          </a:xfrm>
          <a:prstGeom prst="rect">
            <a:avLst/>
          </a:prstGeom>
        </p:spPr>
      </p:pic>
      <p:pic>
        <p:nvPicPr>
          <p:cNvPr id="27" name="Gráfico 26">
            <a:extLst>
              <a:ext uri="{FF2B5EF4-FFF2-40B4-BE49-F238E27FC236}">
                <a16:creationId xmlns:a16="http://schemas.microsoft.com/office/drawing/2014/main" id="{AE85D4A8-EE29-447B-9613-096F6C98A5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119100" y="4525444"/>
            <a:ext cx="199500" cy="144319"/>
          </a:xfrm>
          <a:prstGeom prst="rect">
            <a:avLst/>
          </a:prstGeom>
        </p:spPr>
      </p:pic>
      <p:pic>
        <p:nvPicPr>
          <p:cNvPr id="28" name="Gráfico 27">
            <a:extLst>
              <a:ext uri="{FF2B5EF4-FFF2-40B4-BE49-F238E27FC236}">
                <a16:creationId xmlns:a16="http://schemas.microsoft.com/office/drawing/2014/main" id="{A7C6ADD8-7821-4CC8-A43A-F0F4684CBE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9100" y="3594339"/>
            <a:ext cx="214088" cy="214088"/>
          </a:xfrm>
          <a:prstGeom prst="rect">
            <a:avLst/>
          </a:prstGeom>
        </p:spPr>
      </p:pic>
      <p:pic>
        <p:nvPicPr>
          <p:cNvPr id="29" name="Gráfico 28">
            <a:extLst>
              <a:ext uri="{FF2B5EF4-FFF2-40B4-BE49-F238E27FC236}">
                <a16:creationId xmlns:a16="http://schemas.microsoft.com/office/drawing/2014/main" id="{90497CF2-8DBF-4A69-A947-3AE238D6829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161085" y="4900008"/>
            <a:ext cx="105392" cy="2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9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508</Words>
  <Application>Microsoft Macintosh PowerPoint</Application>
  <PresentationFormat>Presentación en pantalla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Exo</vt:lpstr>
      <vt:lpstr>Exo Thin</vt:lpstr>
      <vt:lpstr>Hind Madurai</vt:lpstr>
      <vt:lpstr>Open Sans</vt:lpstr>
      <vt:lpstr>Wingdings</vt:lpstr>
      <vt:lpstr>Office Theme</vt:lpstr>
      <vt:lpstr>Preparatoria Mixta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CCUILTY</dc:creator>
  <cp:lastModifiedBy>JOSE LARA</cp:lastModifiedBy>
  <cp:revision>100</cp:revision>
  <dcterms:created xsi:type="dcterms:W3CDTF">2018-05-05T03:43:01Z</dcterms:created>
  <dcterms:modified xsi:type="dcterms:W3CDTF">2021-04-04T04:52:14Z</dcterms:modified>
</cp:coreProperties>
</file>